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1"/>
  </p:sldMasterIdLst>
  <p:notesMasterIdLst>
    <p:notesMasterId r:id="rId28"/>
  </p:notesMasterIdLst>
  <p:sldIdLst>
    <p:sldId id="340" r:id="rId2"/>
    <p:sldId id="347" r:id="rId3"/>
    <p:sldId id="348" r:id="rId4"/>
    <p:sldId id="259" r:id="rId5"/>
    <p:sldId id="334" r:id="rId6"/>
    <p:sldId id="363" r:id="rId7"/>
    <p:sldId id="349" r:id="rId8"/>
    <p:sldId id="364" r:id="rId9"/>
    <p:sldId id="350" r:id="rId10"/>
    <p:sldId id="351" r:id="rId11"/>
    <p:sldId id="352" r:id="rId12"/>
    <p:sldId id="353" r:id="rId13"/>
    <p:sldId id="354" r:id="rId14"/>
    <p:sldId id="355" r:id="rId15"/>
    <p:sldId id="365" r:id="rId16"/>
    <p:sldId id="366" r:id="rId17"/>
    <p:sldId id="359" r:id="rId18"/>
    <p:sldId id="336" r:id="rId19"/>
    <p:sldId id="367" r:id="rId20"/>
    <p:sldId id="368" r:id="rId21"/>
    <p:sldId id="369" r:id="rId22"/>
    <p:sldId id="370" r:id="rId23"/>
    <p:sldId id="376" r:id="rId24"/>
    <p:sldId id="338" r:id="rId25"/>
    <p:sldId id="372" r:id="rId26"/>
    <p:sldId id="373" r:id="rId27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3300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1758" autoAdjust="0"/>
  </p:normalViewPr>
  <p:slideViewPr>
    <p:cSldViewPr>
      <p:cViewPr>
        <p:scale>
          <a:sx n="70" d="100"/>
          <a:sy n="70" d="100"/>
        </p:scale>
        <p:origin x="-3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20B60823-E756-4136-A3A7-6593C46F040C}" type="datetimeFigureOut">
              <a:rPr lang="en-US"/>
              <a:pPr>
                <a:defRPr/>
              </a:pPr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15" tIns="48257" rIns="96515" bIns="4825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lIns="96515" tIns="48257" rIns="96515" bIns="4825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F616698-0549-4312-875A-A27555835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9172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/>
              <a:t>https://www.slideshare.net/PeterREgli/business-processing-modeling-notation-bpmn</a:t>
            </a:r>
            <a:endParaRPr lang="en-US" smtClean="0"/>
          </a:p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16698-0549-4312-875A-A27555835A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3467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/>
              <a:t>https://training-course-material.com/training/BPMN_2.0_Gateways#Complex_Gateway</a:t>
            </a: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16698-0549-4312-875A-A27555835A1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615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D22D34E-52D4-47F8-8E62-FE1D2365D2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0B7981-0B25-4932-A7B8-5E9A3F1D7D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DFD580-C1CE-421C-AC8F-573159BAC4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E9AC56-63B4-400E-AFE6-0CEB05BD4B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55B410-B28F-4D20-A10E-DDF68FEA08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F00CC9-A05F-42CA-82A9-F6B960E24C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DBE19D-313F-46FD-884C-0C658715D7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70B6E7-C898-49AB-AF76-5C7883E38B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032298-6713-47E4-9DB8-22D83C6731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5892A2-E9FE-4866-B66A-2F655461E1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9FE7813-AE34-4019-A7A9-DEDDD54758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568450"/>
            <a:ext cx="8221662" cy="528955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BPMN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offers support for BP modeling by providing </a:t>
            </a:r>
            <a:r>
              <a:rPr lang="en-US" sz="2000" b="1" dirty="0" smtClean="0">
                <a:latin typeface="Calibri" pitchFamily="34" charset="0"/>
              </a:rPr>
              <a:t>intuitive notations </a:t>
            </a:r>
            <a:r>
              <a:rPr lang="en-US" sz="2000" dirty="0" smtClean="0">
                <a:latin typeface="Calibri" pitchFamily="34" charset="0"/>
              </a:rPr>
              <a:t>that are able to capture complex business rules and to establish a connection between design and implementation stages. </a:t>
            </a:r>
          </a:p>
          <a:p>
            <a:pPr>
              <a:defRPr/>
            </a:pPr>
            <a:r>
              <a:rPr lang="en-US" sz="2000" dirty="0" smtClean="0">
                <a:latin typeface="Calibri" pitchFamily="34" charset="0"/>
              </a:rPr>
              <a:t>It is a graphical representation based on </a:t>
            </a:r>
            <a:r>
              <a:rPr lang="en-US" sz="2000" b="1" dirty="0" smtClean="0">
                <a:latin typeface="Calibri" pitchFamily="34" charset="0"/>
              </a:rPr>
              <a:t>activity flows </a:t>
            </a:r>
            <a:r>
              <a:rPr lang="en-US" sz="2000" dirty="0" smtClean="0">
                <a:latin typeface="Calibri" pitchFamily="34" charset="0"/>
              </a:rPr>
              <a:t>for defining business processes.</a:t>
            </a:r>
          </a:p>
          <a:p>
            <a:pPr>
              <a:defRPr/>
            </a:pPr>
            <a:r>
              <a:rPr lang="en-US" sz="2000" dirty="0">
                <a:latin typeface="Calibri" pitchFamily="34" charset="0"/>
              </a:rPr>
              <a:t>It represents a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consensus between manufacturers</a:t>
            </a:r>
            <a:r>
              <a:rPr lang="en-US" sz="2000" dirty="0">
                <a:latin typeface="Calibri" pitchFamily="34" charset="0"/>
              </a:rPr>
              <a:t> of modeling tools that </a:t>
            </a:r>
            <a:r>
              <a:rPr lang="en-US" sz="2000" dirty="0" smtClean="0">
                <a:latin typeface="Calibri" pitchFamily="34" charset="0"/>
              </a:rPr>
              <a:t>used </a:t>
            </a:r>
            <a:r>
              <a:rPr lang="en-US" sz="2000" dirty="0">
                <a:latin typeface="Calibri" pitchFamily="34" charset="0"/>
              </a:rPr>
              <a:t>proprietary notations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>
              <a:defRPr/>
            </a:pPr>
            <a:r>
              <a:rPr lang="en-US" sz="2000" dirty="0" smtClean="0">
                <a:latin typeface="Calibri" pitchFamily="34" charset="0"/>
              </a:rPr>
              <a:t>BPMN </a:t>
            </a: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offer a mechanism for executable business process generation (BPEL) </a:t>
            </a:r>
            <a:r>
              <a:rPr lang="en-US" sz="2000" dirty="0" smtClean="0">
                <a:latin typeface="Calibri" pitchFamily="34" charset="0"/>
              </a:rPr>
              <a:t>from this graphical representation.</a:t>
            </a:r>
          </a:p>
          <a:p>
            <a:pPr>
              <a:defRPr/>
            </a:pPr>
            <a:r>
              <a:rPr lang="en-US" sz="2000" dirty="0" smtClean="0">
                <a:latin typeface="Calibri" pitchFamily="34" charset="0"/>
              </a:rPr>
              <a:t>The business process modeled in BPMN can then be passed to a </a:t>
            </a:r>
            <a:r>
              <a:rPr lang="en-US" sz="2000" b="1" dirty="0" smtClean="0">
                <a:latin typeface="Calibri" pitchFamily="34" charset="0"/>
              </a:rPr>
              <a:t>BPEL engine for execution</a:t>
            </a:r>
            <a:r>
              <a:rPr lang="en-US" sz="2000" dirty="0" smtClean="0">
                <a:latin typeface="Calibri" pitchFamily="34" charset="0"/>
              </a:rPr>
              <a:t>, instead of being interpreted by a person or translated in other programming languages</a:t>
            </a:r>
          </a:p>
          <a:p>
            <a:pPr marL="514350" indent="-514350" eaLnBrk="1" hangingPunct="1">
              <a:lnSpc>
                <a:spcPct val="80000"/>
              </a:lnSpc>
              <a:defRPr/>
            </a:pPr>
            <a:endParaRPr lang="ro-RO" sz="2400" dirty="0" smtClean="0">
              <a:latin typeface="Calibri" pitchFamily="34" charset="0"/>
            </a:endParaRPr>
          </a:p>
          <a:p>
            <a:pPr marL="835025" lvl="1" indent="-514350" eaLnBrk="1" hangingPunct="1">
              <a:lnSpc>
                <a:spcPct val="80000"/>
              </a:lnSpc>
              <a:defRPr/>
            </a:pPr>
            <a:endParaRPr lang="ro-RO" sz="21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o-RO" sz="3200" b="1" dirty="0">
                <a:solidFill>
                  <a:srgbClr val="0070C0"/>
                </a:solidFill>
                <a:latin typeface="Calibri" pitchFamily="34" charset="0"/>
              </a:rPr>
              <a:t>BPMN </a:t>
            </a:r>
            <a:r>
              <a:rPr lang="ro-RO" sz="3200" b="1" dirty="0" smtClean="0">
                <a:solidFill>
                  <a:srgbClr val="0070C0"/>
                </a:solidFill>
                <a:latin typeface="Calibri" pitchFamily="34" charset="0"/>
              </a:rPr>
              <a:t>- Business </a:t>
            </a:r>
            <a:r>
              <a:rPr lang="ro-RO" sz="3200" b="1" dirty="0" err="1" smtClean="0">
                <a:solidFill>
                  <a:srgbClr val="0070C0"/>
                </a:solidFill>
                <a:latin typeface="Calibri" pitchFamily="34" charset="0"/>
              </a:rPr>
              <a:t>Process</a:t>
            </a:r>
            <a:r>
              <a:rPr lang="ro-RO" sz="32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o-RO" sz="3200" b="1" dirty="0" err="1" smtClean="0">
                <a:solidFill>
                  <a:srgbClr val="0070C0"/>
                </a:solidFill>
                <a:latin typeface="Calibri" pitchFamily="34" charset="0"/>
              </a:rPr>
              <a:t>Modeling</a:t>
            </a:r>
            <a:r>
              <a:rPr lang="ro-RO" sz="32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o-RO" sz="3200" b="1" dirty="0" err="1" smtClean="0">
                <a:solidFill>
                  <a:srgbClr val="0070C0"/>
                </a:solidFill>
                <a:latin typeface="Calibri" pitchFamily="34" charset="0"/>
              </a:rPr>
              <a:t>Notations</a:t>
            </a:r>
            <a:endParaRPr lang="en-US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568450"/>
            <a:ext cx="6888162" cy="528955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o-RO" sz="28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835025" lvl="1" indent="-514350" eaLnBrk="1" hangingPunct="1">
              <a:lnSpc>
                <a:spcPct val="80000"/>
              </a:lnSpc>
              <a:defRPr/>
            </a:pPr>
            <a:endParaRPr lang="en-US" sz="2000" b="1" dirty="0" smtClean="0"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100" dirty="0" smtClean="0">
              <a:latin typeface="Calibri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defRPr/>
            </a:pPr>
            <a:endParaRPr lang="ro-RO" sz="2400" dirty="0" smtClean="0">
              <a:latin typeface="Calibri" pitchFamily="34" charset="0"/>
            </a:endParaRPr>
          </a:p>
          <a:p>
            <a:pPr marL="835025" lvl="1" indent="-514350" eaLnBrk="1" hangingPunct="1">
              <a:lnSpc>
                <a:spcPct val="80000"/>
              </a:lnSpc>
              <a:defRPr/>
            </a:pPr>
            <a:endParaRPr lang="ro-RO" sz="21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defRPr/>
            </a:pPr>
            <a:r>
              <a:rPr lang="ro-RO" sz="3200" b="1" dirty="0" err="1" smtClean="0">
                <a:solidFill>
                  <a:srgbClr val="0070C0"/>
                </a:solidFill>
                <a:latin typeface="Calibri" pitchFamily="34" charset="0"/>
              </a:rPr>
              <a:t>Even</a:t>
            </a:r>
            <a:r>
              <a:rPr lang="en-US" sz="3200" b="1" dirty="0" err="1" smtClean="0">
                <a:solidFill>
                  <a:srgbClr val="0070C0"/>
                </a:solidFill>
                <a:latin typeface="Calibri" pitchFamily="34" charset="0"/>
              </a:rPr>
              <a:t>ts</a:t>
            </a:r>
            <a:r>
              <a:rPr lang="ro-RO" sz="32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o-RO" sz="3200" b="1" dirty="0">
                <a:solidFill>
                  <a:srgbClr val="0070C0"/>
                </a:solidFill>
                <a:latin typeface="Calibri" pitchFamily="34" charset="0"/>
              </a:rPr>
              <a:t>- </a:t>
            </a:r>
            <a:r>
              <a:rPr lang="ro-RO" sz="3200" b="1" dirty="0" err="1" smtClean="0">
                <a:solidFill>
                  <a:srgbClr val="0070C0"/>
                </a:solidFill>
                <a:latin typeface="Calibri" pitchFamily="34" charset="0"/>
              </a:rPr>
              <a:t>exemp</a:t>
            </a:r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le</a:t>
            </a:r>
            <a:endParaRPr lang="ro-RO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628" t="807" r="1525" b="19470"/>
          <a:stretch/>
        </p:blipFill>
        <p:spPr>
          <a:xfrm>
            <a:off x="962125" y="1568450"/>
            <a:ext cx="7708997" cy="4524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568450"/>
            <a:ext cx="6888162" cy="528955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defRPr/>
            </a:pPr>
            <a:endParaRPr lang="ro-RO" sz="2400" dirty="0" smtClean="0">
              <a:latin typeface="Calibri" pitchFamily="34" charset="0"/>
            </a:endParaRPr>
          </a:p>
          <a:p>
            <a:pPr marL="835025" lvl="1" indent="-514350" eaLnBrk="1" hangingPunct="1">
              <a:lnSpc>
                <a:spcPct val="80000"/>
              </a:lnSpc>
              <a:defRPr/>
            </a:pPr>
            <a:endParaRPr lang="ro-RO" sz="21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Gateway types</a:t>
            </a:r>
            <a:endParaRPr lang="ro-RO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1" y="2132855"/>
            <a:ext cx="3489587" cy="4070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556792"/>
            <a:ext cx="8183884" cy="5289550"/>
          </a:xfrm>
        </p:spPr>
        <p:txBody>
          <a:bodyPr/>
          <a:lstStyle/>
          <a:p>
            <a:pPr algn="just"/>
            <a:r>
              <a:rPr lang="en-US" sz="2000" dirty="0" smtClean="0">
                <a:latin typeface="Calibri" pitchFamily="34" charset="0"/>
              </a:rPr>
              <a:t>They are also called Decisions and are used </a:t>
            </a:r>
            <a:r>
              <a:rPr lang="en-US" sz="2000" dirty="0">
                <a:latin typeface="Calibri" pitchFamily="34" charset="0"/>
              </a:rPr>
              <a:t>to create alternative paths within a Process flow</a:t>
            </a:r>
          </a:p>
          <a:p>
            <a:pPr algn="just"/>
            <a:r>
              <a:rPr lang="en-US" sz="2000" dirty="0">
                <a:latin typeface="Calibri" pitchFamily="34" charset="0"/>
              </a:rPr>
              <a:t>Only one of the paths can be taken, this means the gateway is exclusive</a:t>
            </a:r>
          </a:p>
          <a:p>
            <a:pPr algn="just"/>
            <a:r>
              <a:rPr lang="en-US" sz="2000" dirty="0">
                <a:latin typeface="Calibri" pitchFamily="34" charset="0"/>
              </a:rPr>
              <a:t>A Decision can be thought of as a question that is asked at a particular point in the Process</a:t>
            </a:r>
          </a:p>
          <a:p>
            <a:pPr algn="just"/>
            <a:r>
              <a:rPr lang="en-US" sz="2000" dirty="0">
                <a:latin typeface="Calibri" pitchFamily="34" charset="0"/>
              </a:rPr>
              <a:t>The question has a defined set of alternative answers (condition </a:t>
            </a:r>
            <a:r>
              <a:rPr lang="en-US" sz="2000" dirty="0" smtClean="0">
                <a:latin typeface="Calibri" pitchFamily="34" charset="0"/>
              </a:rPr>
              <a:t>Expression)</a:t>
            </a:r>
            <a:endParaRPr lang="ro-RO" sz="2400" dirty="0" smtClean="0">
              <a:latin typeface="Calibri" pitchFamily="34" charset="0"/>
            </a:endParaRPr>
          </a:p>
          <a:p>
            <a:pPr marL="835025" lvl="1" indent="-514350" algn="just" eaLnBrk="1" hangingPunct="1">
              <a:lnSpc>
                <a:spcPct val="80000"/>
              </a:lnSpc>
              <a:defRPr/>
            </a:pPr>
            <a:endParaRPr lang="ro-RO" sz="21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/>
          <a:lstStyle/>
          <a:p>
            <a:pPr marL="514350" indent="-514350" algn="just"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Exclusive gateways</a:t>
            </a:r>
            <a:endParaRPr lang="ro-RO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44" y="3965241"/>
            <a:ext cx="3429479" cy="23911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761" y="3965241"/>
            <a:ext cx="3391373" cy="2410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568450"/>
            <a:ext cx="8183884" cy="5289550"/>
          </a:xfrm>
        </p:spPr>
        <p:txBody>
          <a:bodyPr/>
          <a:lstStyle/>
          <a:p>
            <a:r>
              <a:rPr lang="en-US" sz="1900" dirty="0" smtClean="0"/>
              <a:t>It </a:t>
            </a:r>
            <a:r>
              <a:rPr lang="en-US" sz="1900" dirty="0"/>
              <a:t>can be used to create alternative but also parallel paths within a Process flow</a:t>
            </a:r>
          </a:p>
          <a:p>
            <a:r>
              <a:rPr lang="en-US" sz="1900" dirty="0" smtClean="0"/>
              <a:t>All </a:t>
            </a:r>
            <a:r>
              <a:rPr lang="en-US" sz="1900" dirty="0"/>
              <a:t>condition Expressions are </a:t>
            </a:r>
            <a:r>
              <a:rPr lang="en-US" sz="1900" dirty="0" smtClean="0"/>
              <a:t>evaluated; the </a:t>
            </a:r>
            <a:r>
              <a:rPr lang="en-US" sz="1900" dirty="0"/>
              <a:t>true evaluation of one condition Expression does not exclude the evaluation of other condition </a:t>
            </a:r>
            <a:r>
              <a:rPr lang="en-US" sz="1900" dirty="0" smtClean="0"/>
              <a:t>Expressions</a:t>
            </a:r>
            <a:endParaRPr lang="en-US" sz="1900" dirty="0"/>
          </a:p>
          <a:p>
            <a:r>
              <a:rPr lang="en-US" sz="1900" dirty="0"/>
              <a:t>Since each path is considered to be independent, all combinations of the paths MAY be taken, from zero to all</a:t>
            </a:r>
          </a:p>
          <a:p>
            <a:r>
              <a:rPr lang="en-US" sz="1900" dirty="0"/>
              <a:t>However, it should be designed so that at least one path is taken.</a:t>
            </a:r>
          </a:p>
          <a:p>
            <a:pPr marL="835025" lvl="1" indent="-514350" eaLnBrk="1" hangingPunct="1">
              <a:lnSpc>
                <a:spcPct val="80000"/>
              </a:lnSpc>
              <a:defRPr/>
            </a:pPr>
            <a:endParaRPr lang="ro-RO" sz="21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Inclusive gateways</a:t>
            </a:r>
            <a:endParaRPr lang="ro-RO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570" t="10875" r="3670" b="45305"/>
          <a:stretch/>
        </p:blipFill>
        <p:spPr>
          <a:xfrm>
            <a:off x="1176622" y="4087822"/>
            <a:ext cx="6748178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568450"/>
            <a:ext cx="8327900" cy="2364606"/>
          </a:xfrm>
        </p:spPr>
        <p:txBody>
          <a:bodyPr/>
          <a:lstStyle/>
          <a:p>
            <a:pPr algn="just"/>
            <a:r>
              <a:rPr lang="en-US" sz="2000" dirty="0">
                <a:latin typeface="Calibri" pitchFamily="34" charset="0"/>
              </a:rPr>
              <a:t>A Parallel Gateway is used to synchronize (combine) parallel flows and to create parallel flows</a:t>
            </a:r>
          </a:p>
          <a:p>
            <a:pPr algn="just"/>
            <a:r>
              <a:rPr lang="en-US" sz="2000" dirty="0">
                <a:latin typeface="Calibri" pitchFamily="34" charset="0"/>
              </a:rPr>
              <a:t>A Parallel Gateway creates parallel paths without checking any </a:t>
            </a:r>
            <a:r>
              <a:rPr lang="en-US" sz="2000" dirty="0" smtClean="0">
                <a:latin typeface="Calibri" pitchFamily="34" charset="0"/>
              </a:rPr>
              <a:t>conditions</a:t>
            </a:r>
          </a:p>
          <a:p>
            <a:pPr algn="just"/>
            <a:r>
              <a:rPr lang="en-US" sz="2000" dirty="0" smtClean="0">
                <a:latin typeface="Calibri" pitchFamily="34" charset="0"/>
              </a:rPr>
              <a:t>For </a:t>
            </a:r>
            <a:r>
              <a:rPr lang="en-US" sz="2000" dirty="0">
                <a:latin typeface="Calibri" pitchFamily="34" charset="0"/>
              </a:rPr>
              <a:t>incoming flows, the Parallel Gateway will wait for all incoming flows before triggering the flow through its outgoing Sequence Flows</a:t>
            </a:r>
            <a:endParaRPr lang="ro-RO" sz="21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/>
          <a:lstStyle/>
          <a:p>
            <a:pPr marL="514350" indent="-514350" algn="just"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Parallel gateways</a:t>
            </a:r>
            <a:endParaRPr lang="ro-RO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670" t="4134" r="1624" b="26149"/>
          <a:stretch/>
        </p:blipFill>
        <p:spPr>
          <a:xfrm>
            <a:off x="744959" y="3573016"/>
            <a:ext cx="7560841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568450"/>
            <a:ext cx="8327900" cy="2364606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The Complex Gateway can be used to model complex synchronization </a:t>
            </a:r>
            <a:r>
              <a:rPr lang="en-US" sz="1800" dirty="0" smtClean="0"/>
              <a:t>behavior. An </a:t>
            </a:r>
            <a:r>
              <a:rPr lang="en-US" sz="1800" dirty="0"/>
              <a:t>Expression </a:t>
            </a:r>
            <a:r>
              <a:rPr lang="en-US" sz="1800" dirty="0" smtClean="0"/>
              <a:t>is </a:t>
            </a:r>
            <a:r>
              <a:rPr lang="en-US" sz="1800" dirty="0"/>
              <a:t>used to describe the precise behavior.</a:t>
            </a:r>
          </a:p>
          <a:p>
            <a:r>
              <a:rPr lang="en-US" sz="1800" dirty="0"/>
              <a:t>For example, this Expression could specify that tokens on three out of five incoming Sequence Flows are needed to activate the Gateway</a:t>
            </a:r>
          </a:p>
          <a:p>
            <a:r>
              <a:rPr lang="en-US" sz="1800" dirty="0"/>
              <a:t>What tokens are produced by the Gateway is determined by conditions on the outgoing Sequence Flows as in the split behavior of the </a:t>
            </a:r>
            <a:r>
              <a:rPr lang="en-US" sz="1800" dirty="0" err="1"/>
              <a:t>InclusiveGateway</a:t>
            </a:r>
            <a:endParaRPr lang="en-US" sz="1800" dirty="0"/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8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Complex gateways</a:t>
            </a:r>
            <a:endParaRPr lang="ro-RO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142" t="3816" r="1991" b="20750"/>
          <a:stretch/>
        </p:blipFill>
        <p:spPr>
          <a:xfrm>
            <a:off x="1547664" y="3329608"/>
            <a:ext cx="6264696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568450"/>
            <a:ext cx="8327900" cy="236460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latin typeface="Calibri" pitchFamily="34" charset="0"/>
              </a:rPr>
              <a:t>The Event-Based Gateway represents a branching point in the Process where the alternative paths that follow the Gateway are based on Events that occur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A </a:t>
            </a:r>
            <a:r>
              <a:rPr lang="en-US" sz="2000" dirty="0">
                <a:latin typeface="Calibri" pitchFamily="34" charset="0"/>
              </a:rPr>
              <a:t>specific Event, usually the receipt of a Message, determines the path that will be taken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latin typeface="Calibri" pitchFamily="34" charset="0"/>
              </a:rPr>
              <a:t>Basically, the decision is made by another Participant, based on data that is not visible to Process, thus, requiring the use of the Event-Based Gateway.</a:t>
            </a: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Event-based gateways</a:t>
            </a:r>
            <a:endParaRPr lang="ro-RO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680" t="9854" r="6580" b="38502"/>
          <a:stretch/>
        </p:blipFill>
        <p:spPr>
          <a:xfrm>
            <a:off x="1400899" y="3645024"/>
            <a:ext cx="6362890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568450"/>
            <a:ext cx="8281987" cy="3012678"/>
          </a:xfrm>
        </p:spPr>
        <p:txBody>
          <a:bodyPr/>
          <a:lstStyle/>
          <a:p>
            <a:pPr lvl="0" algn="just"/>
            <a:r>
              <a:rPr lang="en-US" sz="2200" b="1" dirty="0" smtClean="0">
                <a:latin typeface="Calibri" pitchFamily="34" charset="0"/>
              </a:rPr>
              <a:t>Sequence </a:t>
            </a:r>
            <a:r>
              <a:rPr lang="en-US" sz="2200" b="1" dirty="0">
                <a:latin typeface="Calibri" pitchFamily="34" charset="0"/>
              </a:rPr>
              <a:t>flow</a:t>
            </a:r>
            <a:r>
              <a:rPr lang="en-US" sz="2200" dirty="0">
                <a:latin typeface="Calibri" pitchFamily="34" charset="0"/>
              </a:rPr>
              <a:t> is used to connect flow elements. </a:t>
            </a:r>
            <a:r>
              <a:rPr lang="en-US" sz="2200" dirty="0" smtClean="0">
                <a:latin typeface="Calibri" pitchFamily="34" charset="0"/>
              </a:rPr>
              <a:t>It </a:t>
            </a:r>
            <a:r>
              <a:rPr lang="en-US" sz="2200" dirty="0">
                <a:latin typeface="Calibri" pitchFamily="34" charset="0"/>
              </a:rPr>
              <a:t>shows the order of flow elements</a:t>
            </a:r>
            <a:r>
              <a:rPr lang="en-US" sz="2200" dirty="0" smtClean="0">
                <a:latin typeface="Calibri" pitchFamily="34" charset="0"/>
              </a:rPr>
              <a:t>.</a:t>
            </a:r>
            <a:endParaRPr lang="ro-RO" sz="2200" dirty="0" smtClean="0">
              <a:latin typeface="Calibri" pitchFamily="34" charset="0"/>
            </a:endParaRPr>
          </a:p>
          <a:p>
            <a:pPr lvl="0" algn="just"/>
            <a:r>
              <a:rPr lang="en-US" sz="2200" dirty="0">
                <a:latin typeface="Calibri" pitchFamily="34" charset="0"/>
              </a:rPr>
              <a:t>In BPMN, the communication between pools is achieved by the use of message. </a:t>
            </a:r>
            <a:r>
              <a:rPr lang="en-US" sz="2200" b="1" dirty="0">
                <a:latin typeface="Calibri" pitchFamily="34" charset="0"/>
              </a:rPr>
              <a:t>Message flow </a:t>
            </a:r>
            <a:r>
              <a:rPr lang="en-US" sz="2200" dirty="0">
                <a:latin typeface="Calibri" pitchFamily="34" charset="0"/>
              </a:rPr>
              <a:t>is used to show the flow of messages between pools or flow elements between </a:t>
            </a:r>
            <a:r>
              <a:rPr lang="en-US" sz="2200" dirty="0" smtClean="0">
                <a:latin typeface="Calibri" pitchFamily="34" charset="0"/>
              </a:rPr>
              <a:t>pools</a:t>
            </a:r>
            <a:r>
              <a:rPr lang="ro-RO" sz="2200" dirty="0" smtClean="0">
                <a:latin typeface="Calibri" pitchFamily="34" charset="0"/>
              </a:rPr>
              <a:t>.</a:t>
            </a:r>
          </a:p>
          <a:p>
            <a:pPr lvl="0" algn="just"/>
            <a:r>
              <a:rPr lang="ro-RO" sz="2200" b="1" dirty="0" smtClean="0">
                <a:latin typeface="Calibri" pitchFamily="34" charset="0"/>
              </a:rPr>
              <a:t>A data </a:t>
            </a:r>
            <a:r>
              <a:rPr lang="ro-RO" sz="2200" b="1" dirty="0" err="1" smtClean="0">
                <a:latin typeface="Calibri" pitchFamily="34" charset="0"/>
              </a:rPr>
              <a:t>association</a:t>
            </a:r>
            <a:r>
              <a:rPr lang="ro-RO" sz="2200" b="1" dirty="0" smtClean="0">
                <a:latin typeface="Calibri" pitchFamily="34" charset="0"/>
              </a:rPr>
              <a:t> </a:t>
            </a:r>
            <a:r>
              <a:rPr lang="ro-RO" sz="2200" dirty="0" err="1" smtClean="0">
                <a:latin typeface="Calibri" pitchFamily="34" charset="0"/>
              </a:rPr>
              <a:t>shows</a:t>
            </a:r>
            <a:r>
              <a:rPr lang="ro-RO" sz="2200" dirty="0" smtClean="0">
                <a:latin typeface="Calibri" pitchFamily="34" charset="0"/>
              </a:rPr>
              <a:t> </a:t>
            </a:r>
            <a:r>
              <a:rPr lang="ro-RO" sz="2200" dirty="0" err="1" smtClean="0">
                <a:latin typeface="Calibri" pitchFamily="34" charset="0"/>
              </a:rPr>
              <a:t>the</a:t>
            </a:r>
            <a:r>
              <a:rPr lang="ro-RO" sz="2200" dirty="0" smtClean="0">
                <a:latin typeface="Calibri" pitchFamily="34" charset="0"/>
              </a:rPr>
              <a:t> </a:t>
            </a:r>
            <a:r>
              <a:rPr lang="ro-RO" sz="2200" dirty="0" err="1" smtClean="0">
                <a:latin typeface="Calibri" pitchFamily="34" charset="0"/>
              </a:rPr>
              <a:t>information</a:t>
            </a:r>
            <a:r>
              <a:rPr lang="ro-RO" sz="2200" dirty="0" smtClean="0">
                <a:latin typeface="Calibri" pitchFamily="34" charset="0"/>
              </a:rPr>
              <a:t> </a:t>
            </a:r>
            <a:r>
              <a:rPr lang="ro-RO" sz="2200" dirty="0" err="1" smtClean="0">
                <a:latin typeface="Calibri" pitchFamily="34" charset="0"/>
              </a:rPr>
              <a:t>flow</a:t>
            </a:r>
            <a:r>
              <a:rPr lang="ro-RO" sz="2200" dirty="0" smtClean="0">
                <a:latin typeface="Calibri" pitchFamily="34" charset="0"/>
              </a:rPr>
              <a:t> </a:t>
            </a:r>
            <a:r>
              <a:rPr lang="ro-RO" sz="2200" dirty="0" err="1" smtClean="0">
                <a:latin typeface="Calibri" pitchFamily="34" charset="0"/>
              </a:rPr>
              <a:t>between</a:t>
            </a:r>
            <a:r>
              <a:rPr lang="ro-RO" sz="2200" dirty="0" smtClean="0">
                <a:latin typeface="Calibri" pitchFamily="34" charset="0"/>
              </a:rPr>
              <a:t> </a:t>
            </a:r>
            <a:r>
              <a:rPr lang="ro-RO" sz="2200" dirty="0" err="1" smtClean="0">
                <a:latin typeface="Calibri" pitchFamily="34" charset="0"/>
              </a:rPr>
              <a:t>activities</a:t>
            </a:r>
            <a:r>
              <a:rPr lang="ro-RO" sz="2200" dirty="0" smtClean="0">
                <a:latin typeface="Calibri" pitchFamily="34" charset="0"/>
              </a:rPr>
              <a:t> of a business </a:t>
            </a:r>
            <a:r>
              <a:rPr lang="ro-RO" sz="2200" dirty="0" err="1" smtClean="0">
                <a:latin typeface="Calibri" pitchFamily="34" charset="0"/>
              </a:rPr>
              <a:t>process</a:t>
            </a:r>
            <a:r>
              <a:rPr lang="ro-RO" sz="2200" dirty="0" smtClean="0">
                <a:latin typeface="Calibri" pitchFamily="34" charset="0"/>
              </a:rPr>
              <a:t>.</a:t>
            </a:r>
            <a:endParaRPr lang="en-US" sz="2200" dirty="0" smtClean="0">
              <a:latin typeface="Calibri" pitchFamily="34" charset="0"/>
            </a:endParaRPr>
          </a:p>
          <a:p>
            <a:pPr lvl="0" algn="just"/>
            <a:r>
              <a:rPr lang="ro-RO" sz="2200" b="1" dirty="0" smtClean="0">
                <a:latin typeface="Calibri" pitchFamily="34" charset="0"/>
              </a:rPr>
              <a:t>An </a:t>
            </a:r>
            <a:r>
              <a:rPr lang="ro-RO" sz="2200" b="1" dirty="0" err="1" smtClean="0">
                <a:latin typeface="Calibri" pitchFamily="34" charset="0"/>
              </a:rPr>
              <a:t>association</a:t>
            </a:r>
            <a:r>
              <a:rPr lang="ro-RO" sz="2200" b="1" dirty="0" smtClean="0">
                <a:latin typeface="Calibri" pitchFamily="34" charset="0"/>
              </a:rPr>
              <a:t> </a:t>
            </a:r>
            <a:r>
              <a:rPr lang="ro-RO" sz="2200" dirty="0" err="1" smtClean="0">
                <a:latin typeface="Calibri" pitchFamily="34" charset="0"/>
              </a:rPr>
              <a:t>links</a:t>
            </a:r>
            <a:r>
              <a:rPr lang="ro-RO" sz="2200" dirty="0" smtClean="0">
                <a:latin typeface="Calibri" pitchFamily="34" charset="0"/>
              </a:rPr>
              <a:t> </a:t>
            </a:r>
            <a:r>
              <a:rPr lang="ro-RO" sz="2200" dirty="0" err="1" smtClean="0">
                <a:latin typeface="Calibri" pitchFamily="34" charset="0"/>
              </a:rPr>
              <a:t>artefacts</a:t>
            </a:r>
            <a:r>
              <a:rPr lang="ro-RO" sz="2200" dirty="0" smtClean="0">
                <a:latin typeface="Calibri" pitchFamily="34" charset="0"/>
              </a:rPr>
              <a:t> </a:t>
            </a:r>
            <a:r>
              <a:rPr lang="ro-RO" sz="2200" dirty="0" err="1" smtClean="0">
                <a:latin typeface="Calibri" pitchFamily="34" charset="0"/>
              </a:rPr>
              <a:t>with</a:t>
            </a:r>
            <a:r>
              <a:rPr lang="ro-RO" sz="2200" dirty="0" smtClean="0">
                <a:latin typeface="Calibri" pitchFamily="34" charset="0"/>
              </a:rPr>
              <a:t> </a:t>
            </a:r>
            <a:r>
              <a:rPr lang="ro-RO" sz="2200" dirty="0" err="1" smtClean="0">
                <a:latin typeface="Calibri" pitchFamily="34" charset="0"/>
              </a:rPr>
              <a:t>other</a:t>
            </a:r>
            <a:r>
              <a:rPr lang="ro-RO" sz="2200" dirty="0" smtClean="0">
                <a:latin typeface="Calibri" pitchFamily="34" charset="0"/>
              </a:rPr>
              <a:t> BPMN </a:t>
            </a:r>
            <a:r>
              <a:rPr lang="ro-RO" sz="2200" dirty="0" err="1" smtClean="0">
                <a:latin typeface="Calibri" pitchFamily="34" charset="0"/>
              </a:rPr>
              <a:t>graphical</a:t>
            </a:r>
            <a:r>
              <a:rPr lang="ro-RO" sz="2200" dirty="0" smtClean="0">
                <a:latin typeface="Calibri" pitchFamily="34" charset="0"/>
              </a:rPr>
              <a:t> </a:t>
            </a:r>
            <a:r>
              <a:rPr lang="ro-RO" sz="2200" dirty="0" err="1" smtClean="0">
                <a:latin typeface="Calibri" pitchFamily="34" charset="0"/>
              </a:rPr>
              <a:t>elements</a:t>
            </a:r>
            <a:endParaRPr lang="ro-RO" sz="21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defRPr/>
            </a:pPr>
            <a:r>
              <a:rPr lang="ro-RO" sz="3200" b="1" dirty="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ro-RO" sz="3200" b="1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Calibri" pitchFamily="34" charset="0"/>
              </a:rPr>
              <a:t>Connecti</a:t>
            </a:r>
            <a:r>
              <a:rPr lang="ro-RO" sz="3200" b="1" dirty="0" smtClean="0">
                <a:solidFill>
                  <a:srgbClr val="0070C0"/>
                </a:solidFill>
                <a:latin typeface="Calibri" pitchFamily="34" charset="0"/>
              </a:rPr>
              <a:t>ng </a:t>
            </a:r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objects</a:t>
            </a:r>
            <a:endParaRPr lang="ro-RO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67" t="12928"/>
          <a:stretch/>
        </p:blipFill>
        <p:spPr>
          <a:xfrm>
            <a:off x="2169734" y="4633217"/>
            <a:ext cx="4825219" cy="1911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568450"/>
            <a:ext cx="8281987" cy="4092798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endParaRPr lang="en-US" sz="2100" dirty="0" smtClean="0">
              <a:latin typeface="Calibri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defRPr/>
            </a:pPr>
            <a:endParaRPr lang="ro-RO" sz="2400" dirty="0" smtClean="0">
              <a:latin typeface="Calibri" pitchFamily="34" charset="0"/>
            </a:endParaRPr>
          </a:p>
          <a:p>
            <a:pPr marL="835025" lvl="1" indent="-514350" eaLnBrk="1" hangingPunct="1">
              <a:lnSpc>
                <a:spcPct val="80000"/>
              </a:lnSpc>
              <a:defRPr/>
            </a:pPr>
            <a:endParaRPr lang="ro-RO" sz="21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467544" y="764704"/>
            <a:ext cx="8229600" cy="56693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o-RO" sz="3200" dirty="0">
                <a:solidFill>
                  <a:srgbClr val="C00000"/>
                </a:solidFill>
                <a:latin typeface="Calibri" pitchFamily="34" charset="0"/>
              </a:rPr>
              <a:t>Exemple </a:t>
            </a:r>
            <a:r>
              <a:rPr lang="ro-RO" sz="3200" dirty="0" smtClean="0">
                <a:solidFill>
                  <a:srgbClr val="C00000"/>
                </a:solidFill>
                <a:latin typeface="Calibri" pitchFamily="34" charset="0"/>
              </a:rPr>
              <a:t>of </a:t>
            </a:r>
            <a:r>
              <a:rPr lang="ro-RO" sz="3200" dirty="0" err="1" smtClean="0">
                <a:solidFill>
                  <a:srgbClr val="C00000"/>
                </a:solidFill>
                <a:latin typeface="Calibri" pitchFamily="34" charset="0"/>
              </a:rPr>
              <a:t>connecting</a:t>
            </a:r>
            <a:r>
              <a:rPr lang="ro-RO" sz="32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o-RO" sz="3200" dirty="0" err="1" smtClean="0">
                <a:solidFill>
                  <a:srgbClr val="C00000"/>
                </a:solidFill>
                <a:latin typeface="Calibri" pitchFamily="34" charset="0"/>
              </a:rPr>
              <a:t>objects</a:t>
            </a:r>
            <a:endParaRPr lang="en-US" sz="3200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168" b="24923"/>
          <a:stretch/>
        </p:blipFill>
        <p:spPr>
          <a:xfrm>
            <a:off x="323528" y="1412775"/>
            <a:ext cx="8363272" cy="4460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568450"/>
            <a:ext cx="8281987" cy="5289550"/>
          </a:xfrm>
        </p:spPr>
        <p:txBody>
          <a:bodyPr/>
          <a:lstStyle/>
          <a:p>
            <a:r>
              <a:rPr lang="ro-RO" sz="2000" dirty="0" err="1" smtClean="0">
                <a:latin typeface="Calibri" pitchFamily="34" charset="0"/>
              </a:rPr>
              <a:t>They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can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connect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following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elements</a:t>
            </a:r>
            <a:r>
              <a:rPr lang="ro-RO" sz="2000" dirty="0" smtClean="0">
                <a:latin typeface="Calibri" pitchFamily="34" charset="0"/>
              </a:rPr>
              <a:t>: </a:t>
            </a:r>
            <a:r>
              <a:rPr lang="ro-RO" sz="2000" dirty="0" err="1" smtClean="0">
                <a:latin typeface="Calibri" pitchFamily="34" charset="0"/>
              </a:rPr>
              <a:t>events</a:t>
            </a:r>
            <a:r>
              <a:rPr lang="ro-RO" sz="2000" dirty="0" smtClean="0">
                <a:latin typeface="Calibri" pitchFamily="34" charset="0"/>
              </a:rPr>
              <a:t> (start, intermediate </a:t>
            </a:r>
            <a:r>
              <a:rPr lang="ro-RO" sz="2000" dirty="0" err="1" smtClean="0">
                <a:latin typeface="Calibri" pitchFamily="34" charset="0"/>
              </a:rPr>
              <a:t>and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end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events</a:t>
            </a:r>
            <a:r>
              <a:rPr lang="ro-RO" sz="2000" dirty="0" smtClean="0">
                <a:latin typeface="Calibri" pitchFamily="34" charset="0"/>
              </a:rPr>
              <a:t>), </a:t>
            </a:r>
            <a:r>
              <a:rPr lang="ro-RO" sz="2000" dirty="0" err="1" smtClean="0">
                <a:latin typeface="Calibri" pitchFamily="34" charset="0"/>
              </a:rPr>
              <a:t>actions</a:t>
            </a:r>
            <a:r>
              <a:rPr lang="ro-RO" sz="2000" dirty="0" smtClean="0">
                <a:latin typeface="Calibri" pitchFamily="34" charset="0"/>
              </a:rPr>
              <a:t>, sub-</a:t>
            </a:r>
            <a:r>
              <a:rPr lang="ro-RO" sz="2000" dirty="0" err="1" smtClean="0">
                <a:latin typeface="Calibri" pitchFamily="34" charset="0"/>
              </a:rPr>
              <a:t>processes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and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gateways</a:t>
            </a:r>
            <a:r>
              <a:rPr lang="ro-RO" sz="2000" dirty="0" smtClean="0">
                <a:latin typeface="Calibri" pitchFamily="34" charset="0"/>
              </a:rPr>
              <a:t>. </a:t>
            </a:r>
          </a:p>
          <a:p>
            <a:pPr algn="just"/>
            <a:r>
              <a:rPr lang="ro-RO" sz="2000" dirty="0" err="1" smtClean="0">
                <a:latin typeface="Calibri" pitchFamily="34" charset="0"/>
              </a:rPr>
              <a:t>Limitations</a:t>
            </a:r>
            <a:r>
              <a:rPr lang="ro-RO" sz="2000" dirty="0" smtClean="0">
                <a:latin typeface="Calibri" pitchFamily="34" charset="0"/>
              </a:rPr>
              <a:t> of a </a:t>
            </a:r>
            <a:r>
              <a:rPr lang="ro-RO" sz="2000" dirty="0" err="1" smtClean="0">
                <a:latin typeface="Calibri" pitchFamily="34" charset="0"/>
              </a:rPr>
              <a:t>sequence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flow</a:t>
            </a:r>
            <a:r>
              <a:rPr lang="ro-RO" sz="2000" dirty="0" smtClean="0">
                <a:latin typeface="Calibri" pitchFamily="34" charset="0"/>
              </a:rPr>
              <a:t>:</a:t>
            </a:r>
            <a:endParaRPr lang="en-US" sz="2000" dirty="0" smtClean="0">
              <a:latin typeface="Calibri" pitchFamily="34" charset="0"/>
            </a:endParaRPr>
          </a:p>
          <a:p>
            <a:pPr lvl="1"/>
            <a:r>
              <a:rPr lang="ro-RO" sz="1700" dirty="0" smtClean="0">
                <a:latin typeface="Calibri" pitchFamily="34" charset="0"/>
              </a:rPr>
              <a:t>It </a:t>
            </a:r>
            <a:r>
              <a:rPr lang="ro-RO" sz="1700" dirty="0" err="1" smtClean="0">
                <a:latin typeface="Calibri" pitchFamily="34" charset="0"/>
              </a:rPr>
              <a:t>cannot</a:t>
            </a:r>
            <a:r>
              <a:rPr lang="ro-RO" sz="1700" dirty="0" smtClean="0">
                <a:latin typeface="Calibri" pitchFamily="34" charset="0"/>
              </a:rPr>
              <a:t> </a:t>
            </a:r>
            <a:r>
              <a:rPr lang="ro-RO" sz="1700" dirty="0" err="1" smtClean="0">
                <a:latin typeface="Calibri" pitchFamily="34" charset="0"/>
              </a:rPr>
              <a:t>represent</a:t>
            </a:r>
            <a:r>
              <a:rPr lang="ro-RO" sz="1700" dirty="0" smtClean="0">
                <a:latin typeface="Calibri" pitchFamily="34" charset="0"/>
              </a:rPr>
              <a:t> an </a:t>
            </a:r>
            <a:r>
              <a:rPr lang="ro-RO" sz="1700" dirty="0" err="1" smtClean="0">
                <a:latin typeface="Calibri" pitchFamily="34" charset="0"/>
              </a:rPr>
              <a:t>entry</a:t>
            </a:r>
            <a:r>
              <a:rPr lang="ro-RO" sz="1700" dirty="0" smtClean="0">
                <a:latin typeface="Calibri" pitchFamily="34" charset="0"/>
              </a:rPr>
              <a:t> for a start event</a:t>
            </a:r>
            <a:r>
              <a:rPr lang="en-US" sz="1700" dirty="0" smtClean="0">
                <a:latin typeface="Calibri" pitchFamily="34" charset="0"/>
              </a:rPr>
              <a:t>;</a:t>
            </a:r>
          </a:p>
          <a:p>
            <a:pPr lvl="1" algn="just"/>
            <a:r>
              <a:rPr lang="ro-RO" sz="1700" dirty="0" smtClean="0">
                <a:latin typeface="Calibri" pitchFamily="34" charset="0"/>
              </a:rPr>
              <a:t>It </a:t>
            </a:r>
            <a:r>
              <a:rPr lang="ro-RO" sz="1700" dirty="0" err="1" smtClean="0">
                <a:latin typeface="Calibri" pitchFamily="34" charset="0"/>
              </a:rPr>
              <a:t>cannot</a:t>
            </a:r>
            <a:r>
              <a:rPr lang="ro-RO" sz="1700" dirty="0" smtClean="0">
                <a:latin typeface="Calibri" pitchFamily="34" charset="0"/>
              </a:rPr>
              <a:t> </a:t>
            </a:r>
            <a:r>
              <a:rPr lang="ro-RO" sz="1700" dirty="0" err="1" smtClean="0">
                <a:latin typeface="Calibri" pitchFamily="34" charset="0"/>
              </a:rPr>
              <a:t>represent</a:t>
            </a:r>
            <a:r>
              <a:rPr lang="ro-RO" sz="1700" dirty="0" smtClean="0">
                <a:latin typeface="Calibri" pitchFamily="34" charset="0"/>
              </a:rPr>
              <a:t> an </a:t>
            </a:r>
            <a:r>
              <a:rPr lang="ro-RO" sz="1700" dirty="0" err="1" smtClean="0">
                <a:latin typeface="Calibri" pitchFamily="34" charset="0"/>
              </a:rPr>
              <a:t>exit</a:t>
            </a:r>
            <a:r>
              <a:rPr lang="ro-RO" sz="1700" dirty="0" smtClean="0">
                <a:latin typeface="Calibri" pitchFamily="34" charset="0"/>
              </a:rPr>
              <a:t> for an </a:t>
            </a:r>
            <a:r>
              <a:rPr lang="ro-RO" sz="1700" dirty="0" err="1" smtClean="0">
                <a:latin typeface="Calibri" pitchFamily="34" charset="0"/>
              </a:rPr>
              <a:t>end</a:t>
            </a:r>
            <a:r>
              <a:rPr lang="ro-RO" sz="1700" dirty="0" smtClean="0">
                <a:latin typeface="Calibri" pitchFamily="34" charset="0"/>
              </a:rPr>
              <a:t> event</a:t>
            </a:r>
            <a:r>
              <a:rPr lang="en-US" sz="1700" dirty="0" smtClean="0">
                <a:latin typeface="Calibri" pitchFamily="34" charset="0"/>
              </a:rPr>
              <a:t>;</a:t>
            </a:r>
          </a:p>
          <a:p>
            <a:pPr lvl="1"/>
            <a:r>
              <a:rPr lang="ro-RO" sz="1700" dirty="0" smtClean="0">
                <a:latin typeface="Calibri" pitchFamily="34" charset="0"/>
              </a:rPr>
              <a:t>It </a:t>
            </a:r>
            <a:r>
              <a:rPr lang="ro-RO" sz="1700" dirty="0" err="1" smtClean="0">
                <a:latin typeface="Calibri" pitchFamily="34" charset="0"/>
              </a:rPr>
              <a:t>cannot</a:t>
            </a:r>
            <a:r>
              <a:rPr lang="ro-RO" sz="1700" dirty="0" smtClean="0">
                <a:latin typeface="Calibri" pitchFamily="34" charset="0"/>
              </a:rPr>
              <a:t> </a:t>
            </a:r>
            <a:r>
              <a:rPr lang="ro-RO" sz="1700" dirty="0" err="1" smtClean="0">
                <a:latin typeface="Calibri" pitchFamily="34" charset="0"/>
              </a:rPr>
              <a:t>directly</a:t>
            </a:r>
            <a:r>
              <a:rPr lang="ro-RO" sz="1700" dirty="0" smtClean="0">
                <a:latin typeface="Calibri" pitchFamily="34" charset="0"/>
              </a:rPr>
              <a:t> </a:t>
            </a:r>
            <a:r>
              <a:rPr lang="ro-RO" sz="1700" dirty="0" err="1" smtClean="0">
                <a:latin typeface="Calibri" pitchFamily="34" charset="0"/>
              </a:rPr>
              <a:t>connect</a:t>
            </a:r>
            <a:r>
              <a:rPr lang="ro-RO" sz="1700" dirty="0" smtClean="0">
                <a:latin typeface="Calibri" pitchFamily="34" charset="0"/>
              </a:rPr>
              <a:t> an </a:t>
            </a:r>
            <a:r>
              <a:rPr lang="ro-RO" sz="1700" dirty="0" err="1" smtClean="0">
                <a:latin typeface="Calibri" pitchFamily="34" charset="0"/>
              </a:rPr>
              <a:t>action</a:t>
            </a:r>
            <a:r>
              <a:rPr lang="ro-RO" sz="1700" dirty="0" smtClean="0">
                <a:latin typeface="Calibri" pitchFamily="34" charset="0"/>
              </a:rPr>
              <a:t> of a </a:t>
            </a:r>
            <a:r>
              <a:rPr lang="ro-RO" sz="1700" dirty="0" err="1" smtClean="0">
                <a:latin typeface="Calibri" pitchFamily="34" charset="0"/>
              </a:rPr>
              <a:t>process</a:t>
            </a:r>
            <a:r>
              <a:rPr lang="ro-RO" sz="1700" dirty="0" smtClean="0">
                <a:latin typeface="Calibri" pitchFamily="34" charset="0"/>
              </a:rPr>
              <a:t> </a:t>
            </a:r>
            <a:r>
              <a:rPr lang="ro-RO" sz="1700" dirty="0" err="1" smtClean="0">
                <a:latin typeface="Calibri" pitchFamily="34" charset="0"/>
              </a:rPr>
              <a:t>with</a:t>
            </a:r>
            <a:r>
              <a:rPr lang="ro-RO" sz="1700" dirty="0" smtClean="0">
                <a:latin typeface="Calibri" pitchFamily="34" charset="0"/>
              </a:rPr>
              <a:t> an </a:t>
            </a:r>
            <a:r>
              <a:rPr lang="ro-RO" sz="1700" dirty="0" err="1" smtClean="0">
                <a:latin typeface="Calibri" pitchFamily="34" charset="0"/>
              </a:rPr>
              <a:t>action</a:t>
            </a:r>
            <a:r>
              <a:rPr lang="ro-RO" sz="1700" dirty="0" smtClean="0">
                <a:latin typeface="Calibri" pitchFamily="34" charset="0"/>
              </a:rPr>
              <a:t> of a sub-</a:t>
            </a:r>
            <a:r>
              <a:rPr lang="ro-RO" sz="1700" dirty="0" err="1" smtClean="0">
                <a:latin typeface="Calibri" pitchFamily="34" charset="0"/>
              </a:rPr>
              <a:t>process</a:t>
            </a:r>
            <a:r>
              <a:rPr lang="en-US" sz="1700" dirty="0" smtClean="0">
                <a:latin typeface="Calibri" pitchFamily="34" charset="0"/>
              </a:rPr>
              <a:t>; the link must be correctly established between action and sub-process. </a:t>
            </a:r>
          </a:p>
          <a:p>
            <a:pPr lvl="1"/>
            <a:r>
              <a:rPr lang="en-US" sz="1700" dirty="0" smtClean="0">
                <a:latin typeface="Calibri" pitchFamily="34" charset="0"/>
              </a:rPr>
              <a:t>It is allowed only within a pool; for interactions between pools</a:t>
            </a:r>
            <a:r>
              <a:rPr lang="en-US" sz="1700" dirty="0">
                <a:latin typeface="Calibri" pitchFamily="34" charset="0"/>
              </a:rPr>
              <a:t>, </a:t>
            </a:r>
            <a:r>
              <a:rPr lang="en-US" sz="1700" dirty="0" smtClean="0">
                <a:latin typeface="Calibri" pitchFamily="34" charset="0"/>
              </a:rPr>
              <a:t>message flows </a:t>
            </a:r>
            <a:r>
              <a:rPr lang="en-US" sz="1700" dirty="0">
                <a:latin typeface="Calibri" pitchFamily="34" charset="0"/>
              </a:rPr>
              <a:t>must </a:t>
            </a:r>
            <a:r>
              <a:rPr lang="en-US" sz="1700" dirty="0" smtClean="0">
                <a:latin typeface="Calibri" pitchFamily="34" charset="0"/>
              </a:rPr>
              <a:t>be used. </a:t>
            </a:r>
          </a:p>
          <a:p>
            <a:pPr lvl="1"/>
            <a:r>
              <a:rPr lang="en-US" sz="1700" dirty="0" smtClean="0">
                <a:latin typeface="Calibri" pitchFamily="34" charset="0"/>
              </a:rPr>
              <a:t>It cannot be used to connect artefacts to other modeling elements; association must be used. </a:t>
            </a:r>
          </a:p>
          <a:p>
            <a:pPr lvl="1"/>
            <a:r>
              <a:rPr lang="en-US" sz="1700" dirty="0" smtClean="0">
                <a:latin typeface="Calibri" pitchFamily="34" charset="0"/>
              </a:rPr>
              <a:t>It can be replaced by intermediate link events, but both intermediate link events must belong to the same pool. </a:t>
            </a:r>
          </a:p>
          <a:p>
            <a:pPr marL="514350" indent="-514350" eaLnBrk="1" hangingPunct="1">
              <a:lnSpc>
                <a:spcPct val="80000"/>
              </a:lnSpc>
              <a:defRPr/>
            </a:pPr>
            <a:endParaRPr lang="ro-RO" sz="2400" dirty="0" smtClean="0">
              <a:latin typeface="Calibri" pitchFamily="34" charset="0"/>
            </a:endParaRPr>
          </a:p>
          <a:p>
            <a:pPr marL="835025" lvl="1" indent="-514350" eaLnBrk="1" hangingPunct="1">
              <a:lnSpc>
                <a:spcPct val="80000"/>
              </a:lnSpc>
              <a:defRPr/>
            </a:pPr>
            <a:endParaRPr lang="ro-RO" sz="21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defRPr/>
            </a:pPr>
            <a:r>
              <a:rPr lang="ro-RO" sz="3200" b="1" dirty="0" err="1" smtClean="0">
                <a:solidFill>
                  <a:srgbClr val="0070C0"/>
                </a:solidFill>
                <a:latin typeface="Calibri" pitchFamily="34" charset="0"/>
              </a:rPr>
              <a:t>Sequence</a:t>
            </a:r>
            <a:r>
              <a:rPr lang="ro-RO" sz="32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o-RO" sz="3200" b="1" dirty="0" err="1" smtClean="0">
                <a:solidFill>
                  <a:srgbClr val="0070C0"/>
                </a:solidFill>
                <a:latin typeface="Calibri" pitchFamily="34" charset="0"/>
              </a:rPr>
              <a:t>flows</a:t>
            </a:r>
            <a:endParaRPr lang="ro-RO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568450"/>
            <a:ext cx="8221662" cy="528955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100" dirty="0" smtClean="0">
              <a:latin typeface="Calibri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b="1" dirty="0" smtClean="0">
                <a:latin typeface="Calibri" pitchFamily="34" charset="0"/>
              </a:rPr>
              <a:t>F</a:t>
            </a:r>
            <a:r>
              <a:rPr lang="ro-RO" sz="2000" b="1" dirty="0" err="1" smtClean="0">
                <a:latin typeface="Calibri" pitchFamily="34" charset="0"/>
              </a:rPr>
              <a:t>low</a:t>
            </a:r>
            <a:r>
              <a:rPr lang="ro-RO" sz="2000" b="1" dirty="0" smtClean="0">
                <a:latin typeface="Calibri" pitchFamily="34" charset="0"/>
              </a:rPr>
              <a:t> </a:t>
            </a:r>
            <a:r>
              <a:rPr lang="ro-RO" sz="2000" b="1" dirty="0" err="1" smtClean="0">
                <a:latin typeface="Calibri" pitchFamily="34" charset="0"/>
              </a:rPr>
              <a:t>objects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repre</a:t>
            </a:r>
            <a:r>
              <a:rPr lang="en-US" sz="2000" dirty="0" smtClean="0">
                <a:latin typeface="Calibri" pitchFamily="34" charset="0"/>
              </a:rPr>
              <a:t>sent the main elements of process diagrams</a:t>
            </a:r>
            <a:r>
              <a:rPr lang="ro-RO" sz="2000" dirty="0" smtClean="0">
                <a:latin typeface="Calibri" pitchFamily="34" charset="0"/>
              </a:rPr>
              <a:t>. </a:t>
            </a:r>
            <a:r>
              <a:rPr lang="en-US" sz="2000" dirty="0" smtClean="0">
                <a:latin typeface="Calibri" pitchFamily="34" charset="0"/>
              </a:rPr>
              <a:t>They fall into one of the following categories</a:t>
            </a:r>
            <a:r>
              <a:rPr lang="ro-RO" sz="2000" dirty="0" smtClean="0">
                <a:latin typeface="Calibri" pitchFamily="34" charset="0"/>
              </a:rPr>
              <a:t>: 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E</a:t>
            </a:r>
            <a:r>
              <a:rPr lang="ro-RO" sz="1800" b="1" dirty="0" err="1" smtClean="0">
                <a:solidFill>
                  <a:srgbClr val="0070C0"/>
                </a:solidFill>
                <a:latin typeface="Calibri" pitchFamily="34" charset="0"/>
              </a:rPr>
              <a:t>vent</a:t>
            </a:r>
            <a:r>
              <a:rPr lang="ro-RO" sz="1800" dirty="0" smtClean="0">
                <a:latin typeface="Calibri" pitchFamily="34" charset="0"/>
              </a:rPr>
              <a:t>, 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A</a:t>
            </a:r>
            <a:r>
              <a:rPr lang="ro-RO" sz="1800" b="1" dirty="0" err="1" smtClean="0">
                <a:solidFill>
                  <a:srgbClr val="0070C0"/>
                </a:solidFill>
                <a:latin typeface="Calibri" pitchFamily="34" charset="0"/>
              </a:rPr>
              <a:t>ctivity</a:t>
            </a:r>
            <a:r>
              <a:rPr lang="ro-RO" sz="1800" dirty="0" smtClean="0">
                <a:latin typeface="Calibri" pitchFamily="34" charset="0"/>
              </a:rPr>
              <a:t>, 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G</a:t>
            </a:r>
            <a:r>
              <a:rPr lang="ro-RO" sz="1800" b="1" dirty="0" err="1" smtClean="0">
                <a:solidFill>
                  <a:srgbClr val="0070C0"/>
                </a:solidFill>
                <a:latin typeface="Calibri" pitchFamily="34" charset="0"/>
              </a:rPr>
              <a:t>ateway</a:t>
            </a:r>
            <a:r>
              <a:rPr lang="ro-RO" sz="1800" dirty="0" smtClean="0">
                <a:latin typeface="Calibri" pitchFamily="34" charset="0"/>
              </a:rPr>
              <a:t>.</a:t>
            </a:r>
            <a:endParaRPr lang="en-US" sz="1800" dirty="0" smtClean="0">
              <a:latin typeface="Calibri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b="1" dirty="0" smtClean="0">
                <a:latin typeface="Calibri" pitchFamily="34" charset="0"/>
              </a:rPr>
              <a:t>C</a:t>
            </a:r>
            <a:r>
              <a:rPr lang="ro-RO" sz="2000" b="1" dirty="0" err="1" smtClean="0">
                <a:latin typeface="Calibri" pitchFamily="34" charset="0"/>
              </a:rPr>
              <a:t>onnecti</a:t>
            </a:r>
            <a:r>
              <a:rPr lang="en-US" sz="2000" b="1" dirty="0" smtClean="0">
                <a:latin typeface="Calibri" pitchFamily="34" charset="0"/>
              </a:rPr>
              <a:t>n</a:t>
            </a:r>
            <a:r>
              <a:rPr lang="ro-RO" sz="2000" b="1" dirty="0" smtClean="0">
                <a:latin typeface="Calibri" pitchFamily="34" charset="0"/>
              </a:rPr>
              <a:t>g </a:t>
            </a:r>
            <a:r>
              <a:rPr lang="ro-RO" sz="2000" b="1" dirty="0" err="1" smtClean="0">
                <a:latin typeface="Calibri" pitchFamily="34" charset="0"/>
              </a:rPr>
              <a:t>objects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have the role of connecting object flows with each other or with other object types. There are three types of connecting objects:</a:t>
            </a:r>
            <a:endParaRPr lang="ro-RO" sz="2000" dirty="0" smtClean="0">
              <a:latin typeface="Calibri" pitchFamily="34" charset="0"/>
            </a:endParaRPr>
          </a:p>
          <a:p>
            <a:pPr marL="822960" lvl="1" indent="-457200" algn="just">
              <a:buFont typeface="+mj-lt"/>
              <a:buAutoNum type="alphaLcParenR"/>
            </a:pP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S</a:t>
            </a:r>
            <a:r>
              <a:rPr lang="ro-RO" sz="1800" b="1" dirty="0" err="1" smtClean="0">
                <a:solidFill>
                  <a:srgbClr val="0070C0"/>
                </a:solidFill>
                <a:latin typeface="Calibri" pitchFamily="34" charset="0"/>
              </a:rPr>
              <a:t>equence</a:t>
            </a:r>
            <a:r>
              <a:rPr lang="ro-RO" sz="18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o-RO" sz="1800" b="1" dirty="0" err="1" smtClean="0">
                <a:solidFill>
                  <a:srgbClr val="0070C0"/>
                </a:solidFill>
                <a:latin typeface="Calibri" pitchFamily="34" charset="0"/>
              </a:rPr>
              <a:t>flow</a:t>
            </a:r>
            <a:r>
              <a:rPr lang="ro-RO" sz="1800" dirty="0" smtClean="0">
                <a:latin typeface="Calibri" pitchFamily="34" charset="0"/>
              </a:rPr>
              <a:t>, 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M</a:t>
            </a:r>
            <a:r>
              <a:rPr lang="ro-RO" sz="1800" b="1" dirty="0" err="1" smtClean="0">
                <a:solidFill>
                  <a:srgbClr val="0070C0"/>
                </a:solidFill>
                <a:latin typeface="Calibri" pitchFamily="34" charset="0"/>
              </a:rPr>
              <a:t>essage</a:t>
            </a:r>
            <a:r>
              <a:rPr lang="ro-RO" sz="18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o-RO" sz="1800" b="1" dirty="0" err="1" smtClean="0">
                <a:solidFill>
                  <a:srgbClr val="0070C0"/>
                </a:solidFill>
                <a:latin typeface="Calibri" pitchFamily="34" charset="0"/>
              </a:rPr>
              <a:t>flow</a:t>
            </a:r>
            <a:r>
              <a:rPr lang="ro-RO" sz="18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o-RO" sz="1800" dirty="0" err="1" smtClean="0">
                <a:latin typeface="Calibri" pitchFamily="34" charset="0"/>
              </a:rPr>
              <a:t>and</a:t>
            </a:r>
            <a:endParaRPr lang="ro-RO" sz="1800" dirty="0" smtClean="0">
              <a:latin typeface="Calibri" pitchFamily="34" charset="0"/>
            </a:endParaRPr>
          </a:p>
          <a:p>
            <a:pPr marL="822960" lvl="1" indent="-457200" algn="just">
              <a:buFont typeface="+mj-lt"/>
              <a:buAutoNum type="alphaLcParenR"/>
            </a:pPr>
            <a:r>
              <a:rPr lang="ro-RO" sz="1800" dirty="0" smtClean="0">
                <a:latin typeface="Calibri" pitchFamily="34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A</a:t>
            </a:r>
            <a:r>
              <a:rPr lang="ro-RO" sz="1800" b="1" dirty="0" err="1" smtClean="0">
                <a:solidFill>
                  <a:srgbClr val="0070C0"/>
                </a:solidFill>
                <a:latin typeface="Calibri" pitchFamily="34" charset="0"/>
              </a:rPr>
              <a:t>ssociation</a:t>
            </a:r>
            <a:r>
              <a:rPr lang="ro-RO" sz="1800" dirty="0" smtClean="0">
                <a:latin typeface="Calibri" pitchFamily="34" charset="0"/>
              </a:rPr>
              <a:t>. </a:t>
            </a:r>
            <a:endParaRPr lang="en-US" sz="1800" dirty="0" smtClean="0">
              <a:latin typeface="Calibri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b="1" dirty="0" smtClean="0">
                <a:latin typeface="Calibri" pitchFamily="34" charset="0"/>
              </a:rPr>
              <a:t>S</a:t>
            </a:r>
            <a:r>
              <a:rPr lang="ro-RO" sz="2000" b="1" dirty="0" err="1" smtClean="0">
                <a:latin typeface="Calibri" pitchFamily="34" charset="0"/>
              </a:rPr>
              <a:t>wimlanes</a:t>
            </a:r>
            <a:r>
              <a:rPr lang="en-US" sz="2000" dirty="0" smtClean="0">
                <a:latin typeface="Calibri" pitchFamily="34" charset="0"/>
              </a:rPr>
              <a:t> – </a:t>
            </a:r>
            <a:r>
              <a:rPr lang="ro-RO" sz="2000" dirty="0" err="1" smtClean="0">
                <a:latin typeface="Calibri" pitchFamily="34" charset="0"/>
              </a:rPr>
              <a:t>They</a:t>
            </a:r>
            <a:r>
              <a:rPr lang="ro-RO" sz="2000" dirty="0" smtClean="0">
                <a:latin typeface="Calibri" pitchFamily="34" charset="0"/>
              </a:rPr>
              <a:t> set </a:t>
            </a:r>
            <a:r>
              <a:rPr lang="en-US" sz="2000" dirty="0" smtClean="0">
                <a:latin typeface="Calibri" pitchFamily="34" charset="0"/>
              </a:rPr>
              <a:t>subgraphs </a:t>
            </a:r>
            <a:r>
              <a:rPr lang="en-US" sz="2000" dirty="0">
                <a:latin typeface="Calibri" pitchFamily="34" charset="0"/>
              </a:rPr>
              <a:t>in the process flow in order to </a:t>
            </a:r>
            <a:r>
              <a:rPr lang="ro-RO" sz="2000" dirty="0" err="1" smtClean="0">
                <a:latin typeface="Calibri" pitchFamily="34" charset="0"/>
              </a:rPr>
              <a:t>logically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separate </a:t>
            </a:r>
            <a:r>
              <a:rPr lang="ro-RO" sz="2000" dirty="0" err="1" smtClean="0">
                <a:latin typeface="Calibri" pitchFamily="34" charset="0"/>
              </a:rPr>
              <a:t>some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parts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of it</a:t>
            </a:r>
            <a:r>
              <a:rPr lang="en-US" sz="2000" dirty="0">
                <a:latin typeface="Calibri" pitchFamily="34" charset="0"/>
              </a:rPr>
              <a:t>, depending on the </a:t>
            </a:r>
            <a:r>
              <a:rPr lang="en-US" sz="2000" b="1" dirty="0">
                <a:latin typeface="Calibri" pitchFamily="34" charset="0"/>
              </a:rPr>
              <a:t>entities involved </a:t>
            </a:r>
            <a:r>
              <a:rPr lang="en-US" sz="2000" dirty="0">
                <a:latin typeface="Calibri" pitchFamily="34" charset="0"/>
              </a:rPr>
              <a:t>in carrying out the process. </a:t>
            </a:r>
            <a:r>
              <a:rPr lang="ro-RO" sz="2000" dirty="0" err="1" smtClean="0">
                <a:latin typeface="Calibri" pitchFamily="34" charset="0"/>
              </a:rPr>
              <a:t>There</a:t>
            </a:r>
            <a:r>
              <a:rPr lang="ro-RO" sz="2000" dirty="0" smtClean="0">
                <a:latin typeface="Calibri" pitchFamily="34" charset="0"/>
              </a:rPr>
              <a:t> are </a:t>
            </a:r>
            <a:r>
              <a:rPr lang="ro-RO" sz="2000" dirty="0" err="1" smtClean="0">
                <a:latin typeface="Calibri" pitchFamily="34" charset="0"/>
              </a:rPr>
              <a:t>two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types</a:t>
            </a:r>
            <a:r>
              <a:rPr lang="ro-RO" sz="2000" dirty="0" smtClean="0">
                <a:latin typeface="Calibri" pitchFamily="34" charset="0"/>
              </a:rPr>
              <a:t>: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P</a:t>
            </a:r>
            <a:r>
              <a:rPr lang="ro-RO" sz="1800" b="1" dirty="0" err="1" smtClean="0">
                <a:solidFill>
                  <a:srgbClr val="0070C0"/>
                </a:solidFill>
                <a:latin typeface="Calibri" pitchFamily="34" charset="0"/>
              </a:rPr>
              <a:t>ool</a:t>
            </a:r>
            <a:r>
              <a:rPr lang="ro-RO" sz="18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and</a:t>
            </a:r>
            <a:r>
              <a:rPr lang="ro-RO" sz="1800" dirty="0" smtClean="0">
                <a:latin typeface="Calibri" pitchFamily="34" charset="0"/>
              </a:rPr>
              <a:t> 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ro-RO" sz="1800" b="1" dirty="0" smtClean="0">
                <a:solidFill>
                  <a:srgbClr val="0070C0"/>
                </a:solidFill>
                <a:latin typeface="Calibri" pitchFamily="34" charset="0"/>
              </a:rPr>
              <a:t>Lane</a:t>
            </a:r>
            <a:r>
              <a:rPr lang="ro-RO" sz="1800" dirty="0" smtClean="0">
                <a:latin typeface="Calibri" pitchFamily="34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>
            <a:normAutofit fontScale="90000"/>
          </a:bodyPr>
          <a:lstStyle/>
          <a:p>
            <a:r>
              <a:rPr lang="ro-RO" sz="3200" dirty="0" smtClean="0">
                <a:solidFill>
                  <a:srgbClr val="0070C0"/>
                </a:solidFill>
                <a:latin typeface="Calibri" pitchFamily="34" charset="0"/>
              </a:rPr>
              <a:t>BPMN</a:t>
            </a:r>
            <a:r>
              <a:rPr lang="en-US" sz="3200" dirty="0">
                <a:solidFill>
                  <a:srgbClr val="0070C0"/>
                </a:solidFill>
                <a:latin typeface="Calibri" pitchFamily="34" charset="0"/>
              </a:rPr>
              <a:t>– </a:t>
            </a:r>
            <a:r>
              <a:rPr lang="en-US" sz="3200" dirty="0" smtClean="0">
                <a:solidFill>
                  <a:srgbClr val="0070C0"/>
                </a:solidFill>
                <a:latin typeface="Calibri" pitchFamily="34" charset="0"/>
              </a:rPr>
              <a:t>basic elements</a:t>
            </a:r>
            <a:r>
              <a:rPr lang="ro-RO" sz="3200" dirty="0" smtClean="0">
                <a:solidFill>
                  <a:srgbClr val="0070C0"/>
                </a:solidFill>
                <a:latin typeface="Calibri" pitchFamily="34" charset="0"/>
              </a:rPr>
              <a:t>(1</a:t>
            </a:r>
            <a:r>
              <a:rPr lang="ro-RO" sz="3200" dirty="0">
                <a:solidFill>
                  <a:srgbClr val="0070C0"/>
                </a:solidFill>
                <a:latin typeface="Calibri" pitchFamily="34" charset="0"/>
              </a:rPr>
              <a:t>)</a:t>
            </a:r>
            <a:endParaRPr lang="en-US" sz="320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568450"/>
            <a:ext cx="8281987" cy="528955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o-RO" sz="28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defRPr/>
            </a:pPr>
            <a:endParaRPr lang="ro-RO" sz="2400" dirty="0" smtClean="0">
              <a:latin typeface="Calibri" pitchFamily="34" charset="0"/>
            </a:endParaRPr>
          </a:p>
          <a:p>
            <a:pPr marL="835025" lvl="1" indent="-514350" eaLnBrk="1" hangingPunct="1">
              <a:lnSpc>
                <a:spcPct val="80000"/>
              </a:lnSpc>
              <a:defRPr/>
            </a:pPr>
            <a:endParaRPr lang="ro-RO" sz="21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28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>
            <a:normAutofit fontScale="90000"/>
          </a:bodyPr>
          <a:lstStyle/>
          <a:p>
            <a:r>
              <a:rPr lang="ro-RO" sz="3200" b="1" dirty="0" smtClean="0">
                <a:solidFill>
                  <a:srgbClr val="0070C0"/>
                </a:solidFill>
                <a:latin typeface="Calibri" pitchFamily="34" charset="0"/>
              </a:rPr>
              <a:t>Link </a:t>
            </a:r>
            <a:r>
              <a:rPr lang="ro-RO" sz="3200" b="1" dirty="0" err="1" smtClean="0">
                <a:solidFill>
                  <a:srgbClr val="0070C0"/>
                </a:solidFill>
                <a:latin typeface="Calibri" pitchFamily="34" charset="0"/>
              </a:rPr>
              <a:t>events</a:t>
            </a:r>
            <a:r>
              <a:rPr lang="ro-RO" sz="3200" b="1" dirty="0" smtClean="0">
                <a:solidFill>
                  <a:srgbClr val="0070C0"/>
                </a:solidFill>
                <a:latin typeface="Calibri" pitchFamily="34" charset="0"/>
              </a:rPr>
              <a:t>– </a:t>
            </a:r>
            <a:r>
              <a:rPr lang="ro-RO" sz="3200" b="1" dirty="0" err="1" smtClean="0">
                <a:solidFill>
                  <a:srgbClr val="0070C0"/>
                </a:solidFill>
                <a:latin typeface="Calibri" pitchFamily="34" charset="0"/>
              </a:rPr>
              <a:t>example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400" b="35370"/>
          <a:stretch/>
        </p:blipFill>
        <p:spPr>
          <a:xfrm>
            <a:off x="453058" y="2204864"/>
            <a:ext cx="7902439" cy="21966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8281987" cy="52895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ro-RO" sz="2000" dirty="0" smtClean="0">
                <a:latin typeface="Calibri" pitchFamily="34" charset="0"/>
              </a:rPr>
              <a:t>A</a:t>
            </a:r>
            <a:r>
              <a:rPr lang="en-US" sz="2000" dirty="0" smtClean="0">
                <a:latin typeface="Calibri" pitchFamily="34" charset="0"/>
              </a:rPr>
              <a:t> sequence flow can define a condition when connecting an inclusive or an exclusive gateway or a task; it will be called </a:t>
            </a:r>
            <a:r>
              <a:rPr lang="en-US" sz="2000" b="1" dirty="0" smtClean="0">
                <a:latin typeface="Calibri" pitchFamily="34" charset="0"/>
              </a:rPr>
              <a:t>conditional sequence flow</a:t>
            </a:r>
            <a:r>
              <a:rPr lang="ro-RO" sz="2000" dirty="0" smtClean="0">
                <a:latin typeface="Calibri" pitchFamily="34" charset="0"/>
              </a:rPr>
              <a:t>.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000" dirty="0">
                <a:latin typeface="Calibri" pitchFamily="34" charset="0"/>
              </a:rPr>
              <a:t>It is an alternative way to represent branching and merging without the usage of </a:t>
            </a:r>
            <a:r>
              <a:rPr lang="en-US" sz="2000" dirty="0" smtClean="0">
                <a:latin typeface="Calibri" pitchFamily="34" charset="0"/>
              </a:rPr>
              <a:t>gateways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When using conditional flows we </a:t>
            </a:r>
            <a:r>
              <a:rPr lang="en-US" sz="2000" dirty="0">
                <a:latin typeface="Calibri" pitchFamily="34" charset="0"/>
              </a:rPr>
              <a:t>must </a:t>
            </a:r>
            <a:r>
              <a:rPr lang="en-US" sz="2000" dirty="0" smtClean="0">
                <a:latin typeface="Calibri" pitchFamily="34" charset="0"/>
              </a:rPr>
              <a:t>pay attention to the set of conditions  </a:t>
            </a:r>
            <a:r>
              <a:rPr lang="en-US" sz="2000" dirty="0">
                <a:latin typeface="Calibri" pitchFamily="34" charset="0"/>
              </a:rPr>
              <a:t>represented by the </a:t>
            </a:r>
            <a:r>
              <a:rPr lang="en-US" sz="2000" dirty="0" smtClean="0">
                <a:latin typeface="Calibri" pitchFamily="34" charset="0"/>
              </a:rPr>
              <a:t>outgoing flows: they have to lead </a:t>
            </a:r>
            <a:r>
              <a:rPr lang="en-US" sz="2000" dirty="0">
                <a:latin typeface="Calibri" pitchFamily="34" charset="0"/>
              </a:rPr>
              <a:t>to a valid result for each time </a:t>
            </a:r>
            <a:r>
              <a:rPr lang="en-US" sz="2000" dirty="0" smtClean="0">
                <a:latin typeface="Calibri" pitchFamily="34" charset="0"/>
              </a:rPr>
              <a:t>the task is executed.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Conditional sequence flows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154" t="3617" r="1700" b="24231"/>
          <a:stretch/>
        </p:blipFill>
        <p:spPr>
          <a:xfrm>
            <a:off x="1763688" y="3332014"/>
            <a:ext cx="5472608" cy="3148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568450"/>
            <a:ext cx="8281987" cy="3660750"/>
          </a:xfrm>
        </p:spPr>
        <p:txBody>
          <a:bodyPr/>
          <a:lstStyle/>
          <a:p>
            <a:r>
              <a:rPr lang="en-US" sz="2000" dirty="0" smtClean="0">
                <a:latin typeface="Calibri" pitchFamily="34" charset="0"/>
              </a:rPr>
              <a:t>A message flow is used to show message exchange between two participants that are prepared to send and receive messages. In </a:t>
            </a:r>
            <a:r>
              <a:rPr lang="ro-RO" sz="2000" dirty="0" smtClean="0">
                <a:latin typeface="Calibri" pitchFamily="34" charset="0"/>
              </a:rPr>
              <a:t>BPMN, </a:t>
            </a:r>
            <a:r>
              <a:rPr lang="en-US" sz="2000" dirty="0" smtClean="0">
                <a:latin typeface="Calibri" pitchFamily="34" charset="0"/>
              </a:rPr>
              <a:t>this </a:t>
            </a:r>
            <a:r>
              <a:rPr lang="en-US" sz="2000" dirty="0">
                <a:latin typeface="Calibri" pitchFamily="34" charset="0"/>
              </a:rPr>
              <a:t>two </a:t>
            </a:r>
            <a:r>
              <a:rPr lang="en-US" sz="2000" dirty="0" smtClean="0">
                <a:latin typeface="Calibri" pitchFamily="34" charset="0"/>
              </a:rPr>
              <a:t>participants will be represented by two separate pools within a collaboration diagram. </a:t>
            </a:r>
            <a:endParaRPr lang="ro-RO" sz="2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Optionally, message flows can be extended with a </a:t>
            </a:r>
            <a:r>
              <a:rPr lang="ro-RO" sz="2000" b="1" i="1" dirty="0" err="1" smtClean="0">
                <a:latin typeface="Calibri" pitchFamily="34" charset="0"/>
              </a:rPr>
              <a:t>messa</a:t>
            </a:r>
            <a:r>
              <a:rPr lang="en-US" sz="2000" b="1" i="1" dirty="0" smtClean="0">
                <a:latin typeface="Calibri" pitchFamily="34" charset="0"/>
              </a:rPr>
              <a:t>g</a:t>
            </a:r>
            <a:r>
              <a:rPr lang="ro-RO" sz="2000" b="1" i="1" dirty="0" smtClean="0">
                <a:latin typeface="Calibri" pitchFamily="34" charset="0"/>
              </a:rPr>
              <a:t>e </a:t>
            </a:r>
            <a:r>
              <a:rPr lang="ro-RO" sz="2000" b="1" i="1" dirty="0" err="1" smtClean="0">
                <a:latin typeface="Calibri" pitchFamily="34" charset="0"/>
              </a:rPr>
              <a:t>object</a:t>
            </a:r>
            <a:r>
              <a:rPr lang="ro-RO" sz="2000" dirty="0" smtClean="0">
                <a:latin typeface="Calibri" pitchFamily="34" charset="0"/>
              </a:rPr>
              <a:t>, </a:t>
            </a:r>
            <a:r>
              <a:rPr lang="en-US" sz="2000" dirty="0" smtClean="0">
                <a:latin typeface="Calibri" pitchFamily="34" charset="0"/>
              </a:rPr>
              <a:t>that will be associated with the message flow or overlapping the message flow. Message objects explicitly describe the communication content exchanged between the two participants</a:t>
            </a:r>
            <a:r>
              <a:rPr lang="ro-RO" sz="2000" dirty="0" smtClean="0">
                <a:latin typeface="Calibri" pitchFamily="34" charset="0"/>
              </a:rPr>
              <a:t>. </a:t>
            </a:r>
            <a:endParaRPr lang="en-US" sz="2000" dirty="0" smtClean="0">
              <a:latin typeface="Calibri" pitchFamily="34" charset="0"/>
            </a:endParaRPr>
          </a:p>
          <a:p>
            <a:endParaRPr lang="ro-RO" sz="2000" dirty="0" smtClean="0">
              <a:latin typeface="Calibri" pitchFamily="34" charset="0"/>
            </a:endParaRPr>
          </a:p>
          <a:p>
            <a:pPr marL="835025" lvl="1" indent="-514350" eaLnBrk="1" hangingPunct="1">
              <a:lnSpc>
                <a:spcPct val="80000"/>
              </a:lnSpc>
              <a:buNone/>
              <a:defRPr/>
            </a:pPr>
            <a:endParaRPr lang="ro-RO" sz="21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Message flows</a:t>
            </a:r>
            <a:endParaRPr lang="ro-RO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239" y="4077072"/>
            <a:ext cx="4438650" cy="2562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568450"/>
            <a:ext cx="8281987" cy="3660750"/>
          </a:xfrm>
        </p:spPr>
        <p:txBody>
          <a:bodyPr/>
          <a:lstStyle/>
          <a:p>
            <a:r>
              <a:rPr lang="ro-RO" sz="2000" dirty="0" err="1" smtClean="0">
                <a:latin typeface="Calibri" pitchFamily="34" charset="0"/>
              </a:rPr>
              <a:t>To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represent</a:t>
            </a:r>
            <a:r>
              <a:rPr lang="ro-RO" sz="2000" dirty="0" smtClean="0">
                <a:latin typeface="Calibri" pitchFamily="34" charset="0"/>
              </a:rPr>
              <a:t> a </a:t>
            </a:r>
            <a:r>
              <a:rPr lang="ro-RO" sz="2000" dirty="0" err="1" smtClean="0">
                <a:latin typeface="Calibri" pitchFamily="34" charset="0"/>
              </a:rPr>
              <a:t>process</a:t>
            </a:r>
            <a:r>
              <a:rPr lang="ro-RO" sz="2000" dirty="0" smtClean="0">
                <a:latin typeface="Calibri" pitchFamily="34" charset="0"/>
              </a:rPr>
              <a:t> data </a:t>
            </a:r>
            <a:r>
              <a:rPr lang="ro-RO" sz="2000" dirty="0" err="1" smtClean="0">
                <a:latin typeface="Calibri" pitchFamily="34" charset="0"/>
              </a:rPr>
              <a:t>flows</a:t>
            </a:r>
            <a:r>
              <a:rPr lang="ro-RO" sz="2000" dirty="0" smtClean="0">
                <a:latin typeface="Calibri" pitchFamily="34" charset="0"/>
              </a:rPr>
              <a:t>, BPMN </a:t>
            </a:r>
            <a:r>
              <a:rPr lang="ro-RO" sz="2000" dirty="0" err="1" smtClean="0">
                <a:latin typeface="Calibri" pitchFamily="34" charset="0"/>
              </a:rPr>
              <a:t>uses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b="1" dirty="0" smtClean="0">
                <a:latin typeface="Calibri" pitchFamily="34" charset="0"/>
              </a:rPr>
              <a:t>data </a:t>
            </a:r>
            <a:r>
              <a:rPr lang="ro-RO" sz="2000" b="1" dirty="0" err="1" smtClean="0">
                <a:latin typeface="Calibri" pitchFamily="34" charset="0"/>
              </a:rPr>
              <a:t>association</a:t>
            </a:r>
            <a:r>
              <a:rPr lang="ro-RO" sz="2000" b="1" dirty="0" smtClean="0">
                <a:latin typeface="Calibri" pitchFamily="34" charset="0"/>
              </a:rPr>
              <a:t> </a:t>
            </a:r>
            <a:r>
              <a:rPr lang="ro-RO" sz="2000" dirty="0" smtClean="0">
                <a:latin typeface="Calibri" pitchFamily="34" charset="0"/>
              </a:rPr>
              <a:t>= a </a:t>
            </a:r>
            <a:r>
              <a:rPr lang="ro-RO" sz="2000" dirty="0" err="1" smtClean="0">
                <a:latin typeface="Calibri" pitchFamily="34" charset="0"/>
              </a:rPr>
              <a:t>bidirectional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association</a:t>
            </a:r>
            <a:r>
              <a:rPr lang="ro-RO" sz="2000" dirty="0" smtClean="0">
                <a:latin typeface="Calibri" pitchFamily="34" charset="0"/>
              </a:rPr>
              <a:t>. Data </a:t>
            </a:r>
            <a:r>
              <a:rPr lang="ro-RO" sz="2000" dirty="0" err="1" smtClean="0">
                <a:latin typeface="Calibri" pitchFamily="34" charset="0"/>
              </a:rPr>
              <a:t>associations</a:t>
            </a:r>
            <a:r>
              <a:rPr lang="ro-RO" sz="2000" dirty="0" smtClean="0">
                <a:latin typeface="Calibri" pitchFamily="34" charset="0"/>
              </a:rPr>
              <a:t> are </a:t>
            </a:r>
            <a:r>
              <a:rPr lang="ro-RO" sz="2000" dirty="0" err="1" smtClean="0">
                <a:latin typeface="Calibri" pitchFamily="34" charset="0"/>
              </a:rPr>
              <a:t>used</a:t>
            </a:r>
            <a:r>
              <a:rPr lang="ro-RO" sz="2000" dirty="0" smtClean="0">
                <a:latin typeface="Calibri" pitchFamily="34" charset="0"/>
              </a:rPr>
              <a:t> for </a:t>
            </a:r>
            <a:r>
              <a:rPr lang="ro-RO" sz="2000" dirty="0" err="1" smtClean="0">
                <a:latin typeface="Calibri" pitchFamily="34" charset="0"/>
              </a:rPr>
              <a:t>transferring</a:t>
            </a:r>
            <a:r>
              <a:rPr lang="ro-RO" sz="2000" dirty="0" smtClean="0">
                <a:latin typeface="Calibri" pitchFamily="34" charset="0"/>
              </a:rPr>
              <a:t> data </a:t>
            </a:r>
            <a:r>
              <a:rPr lang="ro-RO" sz="2000" dirty="0" err="1" smtClean="0">
                <a:latin typeface="Calibri" pitchFamily="34" charset="0"/>
              </a:rPr>
              <a:t>between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processes</a:t>
            </a:r>
            <a:r>
              <a:rPr lang="ro-RO" sz="2000" dirty="0" smtClean="0">
                <a:latin typeface="Calibri" pitchFamily="34" charset="0"/>
              </a:rPr>
              <a:t> or </a:t>
            </a:r>
            <a:r>
              <a:rPr lang="ro-RO" sz="2000" dirty="0" err="1" smtClean="0">
                <a:latin typeface="Calibri" pitchFamily="34" charset="0"/>
              </a:rPr>
              <a:t>tasks</a:t>
            </a:r>
            <a:r>
              <a:rPr lang="ro-RO" sz="2000" dirty="0" smtClean="0">
                <a:latin typeface="Calibri" pitchFamily="34" charset="0"/>
              </a:rPr>
              <a:t>. </a:t>
            </a:r>
            <a:endParaRPr lang="en-US" sz="2000" dirty="0" smtClean="0">
              <a:latin typeface="Calibri" pitchFamily="34" charset="0"/>
            </a:endParaRPr>
          </a:p>
          <a:p>
            <a:r>
              <a:rPr lang="ro-RO" sz="2000" dirty="0" err="1" smtClean="0">
                <a:latin typeface="Calibri" pitchFamily="34" charset="0"/>
              </a:rPr>
              <a:t>They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have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no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effect</a:t>
            </a:r>
            <a:r>
              <a:rPr lang="ro-RO" sz="2000" dirty="0" smtClean="0">
                <a:latin typeface="Calibri" pitchFamily="34" charset="0"/>
              </a:rPr>
              <a:t> on </a:t>
            </a:r>
            <a:r>
              <a:rPr lang="ro-RO" sz="2000" dirty="0" err="1" smtClean="0">
                <a:latin typeface="Calibri" pitchFamily="34" charset="0"/>
              </a:rPr>
              <a:t>the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process</a:t>
            </a:r>
            <a:r>
              <a:rPr lang="ro-RO" sz="2000" dirty="0" smtClean="0">
                <a:latin typeface="Calibri" pitchFamily="34" charset="0"/>
              </a:rPr>
              <a:t> task </a:t>
            </a:r>
            <a:r>
              <a:rPr lang="ro-RO" sz="2000" dirty="0" err="1" smtClean="0">
                <a:latin typeface="Calibri" pitchFamily="34" charset="0"/>
              </a:rPr>
              <a:t>flow</a:t>
            </a:r>
            <a:r>
              <a:rPr lang="ro-RO" sz="2000" dirty="0" smtClean="0">
                <a:latin typeface="Calibri" pitchFamily="34" charset="0"/>
              </a:rPr>
              <a:t>, but </a:t>
            </a:r>
            <a:r>
              <a:rPr lang="ro-RO" sz="2000" dirty="0" err="1" smtClean="0">
                <a:latin typeface="Calibri" pitchFamily="34" charset="0"/>
              </a:rPr>
              <a:t>to</a:t>
            </a:r>
            <a:r>
              <a:rPr lang="ro-RO" sz="2000" dirty="0" smtClean="0">
                <a:latin typeface="Calibri" pitchFamily="34" charset="0"/>
              </a:rPr>
              <a:t> show </a:t>
            </a:r>
            <a:r>
              <a:rPr lang="ro-RO" sz="2000" dirty="0" err="1" smtClean="0">
                <a:latin typeface="Calibri" pitchFamily="34" charset="0"/>
              </a:rPr>
              <a:t>what</a:t>
            </a:r>
            <a:r>
              <a:rPr lang="ro-RO" sz="2000" dirty="0" smtClean="0">
                <a:latin typeface="Calibri" pitchFamily="34" charset="0"/>
              </a:rPr>
              <a:t> data a </a:t>
            </a:r>
            <a:r>
              <a:rPr lang="ro-RO" sz="2000" dirty="0" err="1" smtClean="0">
                <a:latin typeface="Calibri" pitchFamily="34" charset="0"/>
              </a:rPr>
              <a:t>process</a:t>
            </a:r>
            <a:r>
              <a:rPr lang="ro-RO" sz="2000" dirty="0" smtClean="0">
                <a:latin typeface="Calibri" pitchFamily="34" charset="0"/>
              </a:rPr>
              <a:t> or task </a:t>
            </a:r>
            <a:r>
              <a:rPr lang="ro-RO" sz="2000" dirty="0" err="1" smtClean="0">
                <a:latin typeface="Calibri" pitchFamily="34" charset="0"/>
              </a:rPr>
              <a:t>needs</a:t>
            </a:r>
            <a:r>
              <a:rPr lang="ro-RO" sz="2000" dirty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and</a:t>
            </a:r>
            <a:r>
              <a:rPr lang="ro-RO" sz="2000" dirty="0" smtClean="0">
                <a:latin typeface="Calibri" pitchFamily="34" charset="0"/>
              </a:rPr>
              <a:t>/or produce. </a:t>
            </a: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Data associations</a:t>
            </a:r>
            <a:endParaRPr lang="ro-RO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9" t="4240" r="969" b="22883"/>
          <a:stretch/>
        </p:blipFill>
        <p:spPr>
          <a:xfrm>
            <a:off x="1115616" y="3283619"/>
            <a:ext cx="6912768" cy="30963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568450"/>
            <a:ext cx="8281987" cy="279717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Represent a mechanism to organize activities into separate visual categories in order to highlight different functional capabilities or responsibilities.</a:t>
            </a:r>
            <a:endParaRPr lang="ro-RO" sz="2400" dirty="0" smtClean="0">
              <a:latin typeface="Calibri" pitchFamily="34" charset="0"/>
            </a:endParaRPr>
          </a:p>
          <a:p>
            <a:pPr marL="835025" lvl="1" indent="-514350">
              <a:lnSpc>
                <a:spcPct val="80000"/>
              </a:lnSpc>
              <a:defRPr/>
            </a:pPr>
            <a:r>
              <a:rPr lang="ro-RO" sz="2100" b="1" dirty="0" smtClean="0">
                <a:latin typeface="Calibri" pitchFamily="34" charset="0"/>
              </a:rPr>
              <a:t>Pool</a:t>
            </a:r>
            <a:r>
              <a:rPr lang="en-US" sz="2100" b="1" dirty="0" smtClean="0">
                <a:latin typeface="Calibri" pitchFamily="34" charset="0"/>
              </a:rPr>
              <a:t>:</a:t>
            </a:r>
            <a:r>
              <a:rPr lang="ro-RO" sz="2100" dirty="0" smtClean="0">
                <a:latin typeface="Calibri" pitchFamily="34" charset="0"/>
              </a:rPr>
              <a:t> </a:t>
            </a:r>
            <a:r>
              <a:rPr lang="en-US" sz="2100" dirty="0" smtClean="0">
                <a:latin typeface="Calibri" pitchFamily="34" charset="0"/>
              </a:rPr>
              <a:t>represents a participant in the process. It involves organizational units or physically separated participants.</a:t>
            </a:r>
          </a:p>
          <a:p>
            <a:pPr marL="835025" lvl="1" indent="-514350">
              <a:lnSpc>
                <a:spcPct val="80000"/>
              </a:lnSpc>
              <a:defRPr/>
            </a:pPr>
            <a:r>
              <a:rPr lang="ro-RO" sz="2100" b="1" dirty="0" smtClean="0">
                <a:latin typeface="Calibri" pitchFamily="34" charset="0"/>
              </a:rPr>
              <a:t>Lane</a:t>
            </a:r>
            <a:r>
              <a:rPr lang="ro-RO" sz="2100" dirty="0" smtClean="0">
                <a:latin typeface="Calibri" pitchFamily="34" charset="0"/>
              </a:rPr>
              <a:t>: </a:t>
            </a:r>
            <a:r>
              <a:rPr lang="en-US" sz="2100" dirty="0" smtClean="0">
                <a:latin typeface="Calibri" pitchFamily="34" charset="0"/>
              </a:rPr>
              <a:t> used to organize and share activities. They are placed inside a container and may be nested</a:t>
            </a:r>
            <a:r>
              <a:rPr lang="ro-RO" sz="2100" dirty="0" smtClean="0">
                <a:latin typeface="Calibri" pitchFamily="34" charset="0"/>
              </a:rPr>
              <a:t>.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100" dirty="0" smtClean="0">
              <a:latin typeface="Calibri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defRPr/>
            </a:pPr>
            <a:endParaRPr lang="ro-RO" sz="2400" dirty="0" smtClean="0">
              <a:latin typeface="Calibri" pitchFamily="34" charset="0"/>
            </a:endParaRPr>
          </a:p>
          <a:p>
            <a:pPr marL="835025" lvl="1" indent="-514350" eaLnBrk="1" hangingPunct="1">
              <a:lnSpc>
                <a:spcPct val="80000"/>
              </a:lnSpc>
              <a:defRPr/>
            </a:pPr>
            <a:endParaRPr lang="ro-RO" sz="21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defRPr/>
            </a:pPr>
            <a:r>
              <a:rPr lang="ro-RO" sz="3200" b="1" dirty="0">
                <a:solidFill>
                  <a:srgbClr val="0070C0"/>
                </a:solidFill>
                <a:latin typeface="Calibri" pitchFamily="34" charset="0"/>
              </a:rPr>
              <a:t>3. </a:t>
            </a:r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Partitioning objects</a:t>
            </a:r>
            <a:endParaRPr lang="en-US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000504"/>
            <a:ext cx="7129462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568450"/>
            <a:ext cx="8318530" cy="4003690"/>
          </a:xfrm>
        </p:spPr>
        <p:txBody>
          <a:bodyPr>
            <a:normAutofit fontScale="92500"/>
          </a:bodyPr>
          <a:lstStyle/>
          <a:p>
            <a:pPr marL="514350" indent="-51435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</a:rPr>
              <a:t>A participant is an entity identified in the business model, who performs or has certain responsibilities in executing activities in a process and acts as a participant in a collaboration.</a:t>
            </a:r>
          </a:p>
          <a:p>
            <a:pPr algn="just"/>
            <a:r>
              <a:rPr lang="en-US" sz="2400" dirty="0" smtClean="0">
                <a:latin typeface="Calibri" pitchFamily="34" charset="0"/>
              </a:rPr>
              <a:t>From the perspective of BPMN language, a participant is visually represented in the form of a container (pool) BPMN specification distinguishing between two levels of participation </a:t>
            </a:r>
            <a:r>
              <a:rPr lang="ro-RO" sz="2400" dirty="0" smtClean="0">
                <a:latin typeface="Calibri" pitchFamily="34" charset="0"/>
              </a:rPr>
              <a:t>:</a:t>
            </a:r>
            <a:endParaRPr lang="en-US" sz="2400" dirty="0" smtClean="0">
              <a:latin typeface="Calibri" pitchFamily="34" charset="0"/>
            </a:endParaRPr>
          </a:p>
          <a:p>
            <a:pPr lvl="1" algn="just"/>
            <a:r>
              <a:rPr lang="en-US" sz="2100" dirty="0" smtClean="0">
                <a:latin typeface="Calibri" pitchFamily="34" charset="0"/>
              </a:rPr>
              <a:t>organizational unit, representing an internal or external interest group of the organization, such as the company or a department;</a:t>
            </a:r>
          </a:p>
          <a:p>
            <a:pPr lvl="1" algn="just"/>
            <a:r>
              <a:rPr lang="en-US" sz="2100" dirty="0" smtClean="0">
                <a:latin typeface="Calibri" pitchFamily="34" charset="0"/>
              </a:rPr>
              <a:t>Role associated to the execution of an activity such as client, supplier, producer etc.</a:t>
            </a:r>
          </a:p>
          <a:p>
            <a:pPr lvl="1" algn="just">
              <a:buNone/>
            </a:pPr>
            <a:endParaRPr lang="en-US" sz="2100" dirty="0" smtClean="0">
              <a:latin typeface="Calibri" pitchFamily="34" charset="0"/>
            </a:endParaRPr>
          </a:p>
          <a:p>
            <a:pPr marL="514350" indent="-514350" algn="just" eaLnBrk="1" hangingPunct="1">
              <a:lnSpc>
                <a:spcPct val="80000"/>
              </a:lnSpc>
              <a:defRPr/>
            </a:pPr>
            <a:endParaRPr lang="ro-RO" sz="2400" dirty="0" smtClean="0">
              <a:latin typeface="Calibri" pitchFamily="34" charset="0"/>
            </a:endParaRPr>
          </a:p>
          <a:p>
            <a:pPr lvl="1" algn="just" eaLnBrk="1" hangingPunct="1">
              <a:lnSpc>
                <a:spcPct val="80000"/>
              </a:lnSpc>
              <a:buNone/>
              <a:defRPr/>
            </a:pPr>
            <a:endParaRPr lang="en-US" sz="2100" dirty="0" smtClean="0">
              <a:latin typeface="Calibri" pitchFamily="34" charset="0"/>
            </a:endParaRPr>
          </a:p>
          <a:p>
            <a:pPr marL="514350" indent="-514350" algn="just" eaLnBrk="1" hangingPunct="1">
              <a:lnSpc>
                <a:spcPct val="80000"/>
              </a:lnSpc>
              <a:defRPr/>
            </a:pPr>
            <a:endParaRPr lang="ro-RO" sz="2400" dirty="0" smtClean="0">
              <a:latin typeface="Calibri" pitchFamily="34" charset="0"/>
            </a:endParaRPr>
          </a:p>
          <a:p>
            <a:pPr marL="835025" lvl="1" indent="-514350" algn="just" eaLnBrk="1" hangingPunct="1">
              <a:lnSpc>
                <a:spcPct val="80000"/>
              </a:lnSpc>
              <a:defRPr/>
            </a:pPr>
            <a:endParaRPr lang="ro-RO" sz="21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Participants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568450"/>
            <a:ext cx="8281987" cy="279717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en-US" sz="2200" dirty="0" smtClean="0">
                <a:latin typeface="Calibri" pitchFamily="34" charset="0"/>
              </a:rPr>
              <a:t>A container encapsulates a sequence of activities from a process, which means that the sequence flows can not cross the boundaries of a container.</a:t>
            </a:r>
          </a:p>
          <a:p>
            <a:pPr algn="just"/>
            <a:r>
              <a:rPr lang="en-US" sz="2200" dirty="0" smtClean="0">
                <a:latin typeface="Calibri" pitchFamily="34" charset="0"/>
              </a:rPr>
              <a:t>The container name does not necessarily mean an organizational unit, it can specify the name of the process itself, such as "Product Reception" or "Request repair“.</a:t>
            </a:r>
            <a:endParaRPr lang="en-US" sz="2000" dirty="0" smtClean="0">
              <a:latin typeface="Calibri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defRPr/>
            </a:pPr>
            <a:endParaRPr lang="ro-RO" sz="2000" dirty="0" smtClean="0">
              <a:latin typeface="Calibri" pitchFamily="34" charset="0"/>
            </a:endParaRPr>
          </a:p>
          <a:p>
            <a:pPr marL="835025" lvl="1" indent="-514350" eaLnBrk="1" hangingPunct="1">
              <a:lnSpc>
                <a:spcPct val="80000"/>
              </a:lnSpc>
              <a:defRPr/>
            </a:pPr>
            <a:endParaRPr lang="ro-RO" sz="21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Sequence and message flows</a:t>
            </a:r>
            <a:endParaRPr lang="en-US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7086" name="Picture 46"/>
          <p:cNvPicPr>
            <a:picLocks noChangeAspect="1" noChangeArrowheads="1"/>
          </p:cNvPicPr>
          <p:nvPr/>
        </p:nvPicPr>
        <p:blipFill>
          <a:blip r:embed="rId2" cstate="print"/>
          <a:srcRect l="13183" t="34179" r="3320" b="26758"/>
          <a:stretch>
            <a:fillRect/>
          </a:stretch>
        </p:blipFill>
        <p:spPr bwMode="auto">
          <a:xfrm>
            <a:off x="642910" y="3643314"/>
            <a:ext cx="814393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568450"/>
            <a:ext cx="8221662" cy="528955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100" dirty="0" smtClean="0">
              <a:latin typeface="Calibri" pitchFamily="34" charset="0"/>
            </a:endParaRPr>
          </a:p>
          <a:p>
            <a:pPr marL="457200" lvl="0" indent="-457200" algn="just">
              <a:buFont typeface="+mj-lt"/>
              <a:buAutoNum type="arabicPeriod" startAt="4"/>
            </a:pPr>
            <a:r>
              <a:rPr lang="en-US" sz="2000" b="1" dirty="0" smtClean="0">
                <a:latin typeface="Calibri" pitchFamily="34" charset="0"/>
              </a:rPr>
              <a:t>D</a:t>
            </a:r>
            <a:r>
              <a:rPr lang="ro-RO" sz="2000" b="1" dirty="0" err="1" smtClean="0">
                <a:latin typeface="Calibri" pitchFamily="34" charset="0"/>
              </a:rPr>
              <a:t>ata</a:t>
            </a:r>
            <a:r>
              <a:rPr lang="ro-RO" sz="2000" b="1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are necessary to show data ne</a:t>
            </a:r>
            <a:r>
              <a:rPr lang="ro-RO" sz="2000" dirty="0" smtClean="0">
                <a:latin typeface="Calibri" pitchFamily="34" charset="0"/>
              </a:rPr>
              <a:t>e</a:t>
            </a:r>
            <a:r>
              <a:rPr lang="en-US" sz="2000" dirty="0" err="1" smtClean="0">
                <a:latin typeface="Calibri" pitchFamily="34" charset="0"/>
              </a:rPr>
              <a:t>ded</a:t>
            </a:r>
            <a:r>
              <a:rPr lang="en-US" sz="2000" dirty="0" smtClean="0">
                <a:latin typeface="Calibri" pitchFamily="34" charset="0"/>
              </a:rPr>
              <a:t> in activities or resulted from activities. They fall into four categories</a:t>
            </a:r>
            <a:r>
              <a:rPr lang="ro-RO" sz="2000" dirty="0" smtClean="0">
                <a:latin typeface="Calibri" pitchFamily="34" charset="0"/>
              </a:rPr>
              <a:t>: </a:t>
            </a:r>
          </a:p>
          <a:p>
            <a:pPr marL="822960" lvl="1" indent="-457200" algn="just">
              <a:buFont typeface="+mj-lt"/>
              <a:buAutoNum type="romanLcPeriod"/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D</a:t>
            </a:r>
            <a:r>
              <a:rPr lang="ro-RO" sz="1800" b="1" dirty="0" err="1" smtClean="0">
                <a:solidFill>
                  <a:srgbClr val="0070C0"/>
                </a:solidFill>
                <a:latin typeface="Calibri" pitchFamily="34" charset="0"/>
              </a:rPr>
              <a:t>ata</a:t>
            </a:r>
            <a:r>
              <a:rPr lang="ro-RO" sz="18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o-RO" sz="1800" b="1" dirty="0" err="1" smtClean="0">
                <a:solidFill>
                  <a:srgbClr val="0070C0"/>
                </a:solidFill>
                <a:latin typeface="Calibri" pitchFamily="34" charset="0"/>
              </a:rPr>
              <a:t>object</a:t>
            </a:r>
            <a:r>
              <a:rPr lang="ro-RO" sz="1800" dirty="0" smtClean="0">
                <a:latin typeface="Calibri" pitchFamily="34" charset="0"/>
              </a:rPr>
              <a:t>, </a:t>
            </a:r>
          </a:p>
          <a:p>
            <a:pPr marL="822960" lvl="1" indent="-457200" algn="just">
              <a:buFont typeface="+mj-lt"/>
              <a:buAutoNum type="romanLcPeriod"/>
            </a:pPr>
            <a:r>
              <a:rPr lang="ro-RO" sz="1800" b="1" dirty="0" smtClean="0">
                <a:solidFill>
                  <a:srgbClr val="0070C0"/>
                </a:solidFill>
                <a:latin typeface="Calibri" pitchFamily="34" charset="0"/>
              </a:rPr>
              <a:t>Data input</a:t>
            </a:r>
            <a:r>
              <a:rPr lang="ro-RO" sz="1800" dirty="0" smtClean="0">
                <a:latin typeface="Calibri" pitchFamily="34" charset="0"/>
              </a:rPr>
              <a:t>, </a:t>
            </a:r>
          </a:p>
          <a:p>
            <a:pPr marL="822960" lvl="1" indent="-457200" algn="just">
              <a:buFont typeface="+mj-lt"/>
              <a:buAutoNum type="romanLcPeriod"/>
            </a:pPr>
            <a:r>
              <a:rPr lang="ro-RO" sz="1800" b="1" dirty="0" smtClean="0">
                <a:solidFill>
                  <a:srgbClr val="0070C0"/>
                </a:solidFill>
                <a:latin typeface="Calibri" pitchFamily="34" charset="0"/>
              </a:rPr>
              <a:t>Data output</a:t>
            </a:r>
            <a:r>
              <a:rPr lang="ro-RO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and</a:t>
            </a:r>
            <a:endParaRPr lang="ro-RO" sz="1800" dirty="0" smtClean="0">
              <a:latin typeface="Calibri" pitchFamily="34" charset="0"/>
            </a:endParaRPr>
          </a:p>
          <a:p>
            <a:pPr marL="822960" lvl="1" indent="-457200" algn="just">
              <a:buFont typeface="+mj-lt"/>
              <a:buAutoNum type="romanLcPeriod"/>
            </a:pPr>
            <a:r>
              <a:rPr lang="ro-RO" sz="1800" b="1" dirty="0" smtClean="0">
                <a:solidFill>
                  <a:srgbClr val="0070C0"/>
                </a:solidFill>
                <a:latin typeface="Calibri" pitchFamily="34" charset="0"/>
              </a:rPr>
              <a:t>Data </a:t>
            </a:r>
            <a:r>
              <a:rPr lang="ro-RO" sz="1800" b="1" dirty="0" err="1" smtClean="0">
                <a:solidFill>
                  <a:srgbClr val="0070C0"/>
                </a:solidFill>
                <a:latin typeface="Calibri" pitchFamily="34" charset="0"/>
              </a:rPr>
              <a:t>store</a:t>
            </a:r>
            <a:r>
              <a:rPr lang="ro-RO" sz="1800" dirty="0" smtClean="0">
                <a:latin typeface="Calibri" pitchFamily="34" charset="0"/>
              </a:rPr>
              <a:t>.</a:t>
            </a:r>
          </a:p>
          <a:p>
            <a:pPr marL="457200" lvl="0" indent="-457200" algn="just">
              <a:buFont typeface="+mj-lt"/>
              <a:buAutoNum type="arabicPeriod" startAt="4"/>
            </a:pPr>
            <a:r>
              <a:rPr lang="ro-RO" sz="2000" b="1" dirty="0" err="1" smtClean="0">
                <a:latin typeface="Calibri" pitchFamily="34" charset="0"/>
              </a:rPr>
              <a:t>Artifacts</a:t>
            </a:r>
            <a:r>
              <a:rPr lang="ro-RO" sz="2000" dirty="0" smtClean="0">
                <a:latin typeface="Calibri" pitchFamily="34" charset="0"/>
              </a:rPr>
              <a:t> - </a:t>
            </a:r>
            <a:r>
              <a:rPr lang="en-US" sz="2000" dirty="0" smtClean="0">
                <a:latin typeface="Calibri" pitchFamily="34" charset="0"/>
              </a:rPr>
              <a:t>they provide </a:t>
            </a:r>
            <a:r>
              <a:rPr lang="ro-RO" sz="2000" dirty="0" err="1" smtClean="0">
                <a:latin typeface="Calibri" pitchFamily="34" charset="0"/>
              </a:rPr>
              <a:t>additional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information </a:t>
            </a:r>
            <a:r>
              <a:rPr lang="en-US" sz="2000" dirty="0">
                <a:latin typeface="Calibri" pitchFamily="34" charset="0"/>
              </a:rPr>
              <a:t>about how documents, data, and other objects are used and updated within a </a:t>
            </a:r>
            <a:r>
              <a:rPr lang="en-US" sz="2000" dirty="0" smtClean="0">
                <a:latin typeface="Calibri" pitchFamily="34" charset="0"/>
              </a:rPr>
              <a:t>Process.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There are two types of standard artifacts: </a:t>
            </a:r>
            <a:endParaRPr lang="ro-RO" sz="2000" dirty="0" smtClean="0">
              <a:latin typeface="Calibri" pitchFamily="34" charset="0"/>
            </a:endParaRPr>
          </a:p>
          <a:p>
            <a:pPr marL="822960" lvl="1" indent="-457200" algn="just">
              <a:buFont typeface="+mj-lt"/>
              <a:buAutoNum type="romanLcPeriod"/>
            </a:pPr>
            <a:r>
              <a:rPr lang="ro-RO" sz="1800" b="1" dirty="0" smtClean="0">
                <a:solidFill>
                  <a:srgbClr val="0070C0"/>
                </a:solidFill>
                <a:latin typeface="Calibri" pitchFamily="34" charset="0"/>
              </a:rPr>
              <a:t>Group</a:t>
            </a:r>
            <a:r>
              <a:rPr lang="ro-RO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and</a:t>
            </a:r>
            <a:endParaRPr lang="ro-RO" sz="1800" dirty="0" smtClean="0">
              <a:latin typeface="Calibri" pitchFamily="34" charset="0"/>
            </a:endParaRPr>
          </a:p>
          <a:p>
            <a:pPr marL="822960" lvl="1" indent="-457200" algn="just">
              <a:buFont typeface="+mj-lt"/>
              <a:buAutoNum type="romanLcPeriod"/>
            </a:pPr>
            <a:r>
              <a:rPr lang="ro-RO" sz="1800" b="1" dirty="0" err="1" smtClean="0">
                <a:solidFill>
                  <a:srgbClr val="0070C0"/>
                </a:solidFill>
                <a:latin typeface="Calibri" pitchFamily="34" charset="0"/>
              </a:rPr>
              <a:t>Annotation</a:t>
            </a:r>
            <a:r>
              <a:rPr lang="ro-RO" sz="1800" dirty="0" smtClean="0">
                <a:latin typeface="Calibri" pitchFamily="34" charset="0"/>
              </a:rPr>
              <a:t>, </a:t>
            </a:r>
          </a:p>
          <a:p>
            <a:pPr marL="365760" lvl="1" indent="0" algn="just">
              <a:buNone/>
            </a:pPr>
            <a:r>
              <a:rPr lang="en-US" sz="1800" dirty="0">
                <a:latin typeface="Calibri" pitchFamily="34" charset="0"/>
              </a:rPr>
              <a:t>but both language and modeling tools provide </a:t>
            </a:r>
            <a:r>
              <a:rPr lang="en-US" sz="1800" dirty="0" smtClean="0">
                <a:latin typeface="Calibri" pitchFamily="34" charset="0"/>
              </a:rPr>
              <a:t>option </a:t>
            </a:r>
            <a:r>
              <a:rPr lang="en-US" sz="1800" dirty="0">
                <a:latin typeface="Calibri" pitchFamily="34" charset="0"/>
              </a:rPr>
              <a:t>of adding any other custom user artifacts necessary to understand the model.</a:t>
            </a:r>
            <a:endParaRPr lang="ro-RO" sz="21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>
            <a:normAutofit fontScale="90000"/>
          </a:bodyPr>
          <a:lstStyle/>
          <a:p>
            <a:r>
              <a:rPr lang="ro-RO" sz="3200" dirty="0">
                <a:solidFill>
                  <a:srgbClr val="0070C0"/>
                </a:solidFill>
                <a:latin typeface="Calibri" pitchFamily="34" charset="0"/>
              </a:rPr>
              <a:t>BPMN</a:t>
            </a:r>
            <a:r>
              <a:rPr lang="en-US" sz="3200" dirty="0">
                <a:solidFill>
                  <a:srgbClr val="0070C0"/>
                </a:solidFill>
                <a:latin typeface="Calibri" pitchFamily="34" charset="0"/>
              </a:rPr>
              <a:t>– </a:t>
            </a:r>
            <a:r>
              <a:rPr lang="en-US" sz="3200" dirty="0" smtClean="0">
                <a:solidFill>
                  <a:srgbClr val="0070C0"/>
                </a:solidFill>
                <a:latin typeface="Calibri" pitchFamily="34" charset="0"/>
              </a:rPr>
              <a:t>basic elements</a:t>
            </a:r>
            <a:r>
              <a:rPr lang="ro-RO" sz="3200" dirty="0" smtClean="0">
                <a:solidFill>
                  <a:srgbClr val="0070C0"/>
                </a:solidFill>
                <a:latin typeface="Calibri" pitchFamily="34" charset="0"/>
              </a:rPr>
              <a:t>(2</a:t>
            </a:r>
            <a:r>
              <a:rPr lang="ro-RO" sz="3200" dirty="0">
                <a:solidFill>
                  <a:srgbClr val="0070C0"/>
                </a:solidFill>
                <a:latin typeface="Calibri" pitchFamily="34" charset="0"/>
              </a:rPr>
              <a:t>)</a:t>
            </a:r>
            <a:endParaRPr lang="en-US" sz="320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>
            <a:normAutofit fontScale="90000"/>
          </a:bodyPr>
          <a:lstStyle/>
          <a:p>
            <a:r>
              <a:rPr lang="ro-RO" sz="3200" dirty="0">
                <a:solidFill>
                  <a:srgbClr val="0070C0"/>
                </a:solidFill>
                <a:latin typeface="Calibri" pitchFamily="34" charset="0"/>
              </a:rPr>
              <a:t>BPMN</a:t>
            </a:r>
            <a:r>
              <a:rPr lang="en-US" sz="3200" dirty="0">
                <a:solidFill>
                  <a:srgbClr val="0070C0"/>
                </a:solidFill>
                <a:latin typeface="Calibri" pitchFamily="34" charset="0"/>
              </a:rPr>
              <a:t>– </a:t>
            </a:r>
            <a:r>
              <a:rPr lang="en-US" sz="3200" dirty="0" smtClean="0">
                <a:solidFill>
                  <a:srgbClr val="0070C0"/>
                </a:solidFill>
                <a:latin typeface="Calibri" pitchFamily="34" charset="0"/>
              </a:rPr>
              <a:t>basic elements</a:t>
            </a:r>
            <a:r>
              <a:rPr lang="ro-RO" sz="3200" dirty="0" smtClean="0">
                <a:solidFill>
                  <a:srgbClr val="0070C0"/>
                </a:solidFill>
                <a:latin typeface="Calibri" pitchFamily="34" charset="0"/>
              </a:rPr>
              <a:t>(3</a:t>
            </a:r>
            <a:r>
              <a:rPr lang="ro-RO" sz="3200" dirty="0">
                <a:solidFill>
                  <a:srgbClr val="0070C0"/>
                </a:solidFill>
                <a:latin typeface="Calibri" pitchFamily="34" charset="0"/>
              </a:rPr>
              <a:t>)</a:t>
            </a:r>
            <a:endParaRPr lang="en-US" sz="3200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98" t="19587" r="1418" b="7387"/>
          <a:stretch/>
        </p:blipFill>
        <p:spPr>
          <a:xfrm>
            <a:off x="169854" y="1844824"/>
            <a:ext cx="7577292" cy="424847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285860"/>
            <a:ext cx="6888162" cy="557214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80000"/>
              </a:lnSpc>
              <a:defRPr/>
            </a:pPr>
            <a:r>
              <a:rPr lang="ro-RO" sz="2400" dirty="0" err="1" smtClean="0">
                <a:latin typeface="Calibri" pitchFamily="34" charset="0"/>
              </a:rPr>
              <a:t>Flow</a:t>
            </a:r>
            <a:r>
              <a:rPr lang="ro-RO" sz="2400" dirty="0" smtClean="0">
                <a:latin typeface="Calibri" pitchFamily="34" charset="0"/>
              </a:rPr>
              <a:t> </a:t>
            </a:r>
            <a:r>
              <a:rPr lang="ro-RO" sz="2400" dirty="0" err="1" smtClean="0">
                <a:latin typeface="Calibri" pitchFamily="34" charset="0"/>
              </a:rPr>
              <a:t>objects</a:t>
            </a:r>
            <a:r>
              <a:rPr lang="ro-RO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are </a:t>
            </a:r>
            <a:r>
              <a:rPr lang="en-US" sz="2400" dirty="0">
                <a:latin typeface="Calibri" pitchFamily="34" charset="0"/>
              </a:rPr>
              <a:t>the main describing elements within BPMN, and consist of three core elements: </a:t>
            </a:r>
            <a:endParaRPr lang="ro-RO" sz="2400" dirty="0" smtClean="0">
              <a:latin typeface="Calibri" pitchFamily="34" charset="0"/>
            </a:endParaRPr>
          </a:p>
          <a:p>
            <a:pPr marL="835025" lvl="1" indent="-514350">
              <a:lnSpc>
                <a:spcPct val="110000"/>
              </a:lnSpc>
              <a:defRPr/>
            </a:pPr>
            <a:r>
              <a:rPr lang="ro-RO" sz="2100" b="1" dirty="0" err="1" smtClean="0">
                <a:latin typeface="Calibri" pitchFamily="34" charset="0"/>
              </a:rPr>
              <a:t>Activity</a:t>
            </a:r>
            <a:r>
              <a:rPr lang="ro-RO" sz="2100" dirty="0" smtClean="0">
                <a:latin typeface="Calibri" pitchFamily="34" charset="0"/>
              </a:rPr>
              <a:t> - </a:t>
            </a:r>
            <a:r>
              <a:rPr lang="en-US" sz="2100" dirty="0">
                <a:latin typeface="Calibri" pitchFamily="34" charset="0"/>
              </a:rPr>
              <a:t>An activity is a generic term for work that a company performs. It can be </a:t>
            </a:r>
            <a:r>
              <a:rPr lang="en-US" sz="2100" b="1" i="1" dirty="0" smtClean="0">
                <a:latin typeface="Calibri" pitchFamily="34" charset="0"/>
              </a:rPr>
              <a:t>atomic</a:t>
            </a:r>
            <a:r>
              <a:rPr lang="ro-RO" sz="2100" b="1" i="1" dirty="0" smtClean="0">
                <a:latin typeface="Calibri" pitchFamily="34" charset="0"/>
              </a:rPr>
              <a:t> (task)</a:t>
            </a:r>
            <a:r>
              <a:rPr lang="en-US" sz="2100" dirty="0" smtClean="0">
                <a:latin typeface="Calibri" pitchFamily="34" charset="0"/>
              </a:rPr>
              <a:t> </a:t>
            </a:r>
            <a:r>
              <a:rPr lang="en-US" sz="2100" dirty="0">
                <a:latin typeface="Calibri" pitchFamily="34" charset="0"/>
              </a:rPr>
              <a:t>or </a:t>
            </a:r>
            <a:r>
              <a:rPr lang="en-US" sz="2100" b="1" i="1" dirty="0" smtClean="0">
                <a:latin typeface="Calibri" pitchFamily="34" charset="0"/>
              </a:rPr>
              <a:t>compound</a:t>
            </a:r>
            <a:r>
              <a:rPr lang="ro-RO" sz="2100" b="1" i="1" dirty="0" smtClean="0">
                <a:latin typeface="Calibri" pitchFamily="34" charset="0"/>
              </a:rPr>
              <a:t> (sub-</a:t>
            </a:r>
            <a:r>
              <a:rPr lang="ro-RO" sz="2100" b="1" i="1" dirty="0" err="1" smtClean="0">
                <a:latin typeface="Calibri" pitchFamily="34" charset="0"/>
              </a:rPr>
              <a:t>process</a:t>
            </a:r>
            <a:r>
              <a:rPr lang="ro-RO" sz="2100" b="1" i="1" dirty="0" smtClean="0">
                <a:latin typeface="Calibri" pitchFamily="34" charset="0"/>
              </a:rPr>
              <a:t>)</a:t>
            </a:r>
            <a:r>
              <a:rPr lang="en-US" sz="2100" b="1" i="1" dirty="0" smtClean="0">
                <a:latin typeface="Calibri" pitchFamily="34" charset="0"/>
              </a:rPr>
              <a:t>.</a:t>
            </a:r>
            <a:r>
              <a:rPr lang="ro-RO" sz="2100" b="1" i="1" dirty="0" smtClean="0">
                <a:latin typeface="Calibri" pitchFamily="34" charset="0"/>
              </a:rPr>
              <a:t> </a:t>
            </a:r>
            <a:r>
              <a:rPr lang="ro-RO" sz="2100" dirty="0" smtClean="0">
                <a:latin typeface="Calibri" pitchFamily="34" charset="0"/>
              </a:rPr>
              <a:t>It </a:t>
            </a:r>
            <a:r>
              <a:rPr lang="en-US" sz="2100" dirty="0" smtClean="0">
                <a:latin typeface="Calibri" pitchFamily="34" charset="0"/>
              </a:rPr>
              <a:t> </a:t>
            </a:r>
            <a:r>
              <a:rPr lang="en-US" sz="2100" dirty="0">
                <a:latin typeface="Calibri" pitchFamily="34" charset="0"/>
              </a:rPr>
              <a:t>is represented with a rounded-corner </a:t>
            </a:r>
            <a:r>
              <a:rPr lang="en-US" sz="2100" dirty="0" smtClean="0">
                <a:latin typeface="Calibri" pitchFamily="34" charset="0"/>
              </a:rPr>
              <a:t>rectangle</a:t>
            </a:r>
            <a:r>
              <a:rPr lang="ro-RO" sz="2100" dirty="0" smtClean="0">
                <a:latin typeface="Calibri" pitchFamily="34" charset="0"/>
              </a:rPr>
              <a:t>.</a:t>
            </a:r>
          </a:p>
          <a:p>
            <a:pPr marL="835025" lvl="1" indent="-514350">
              <a:lnSpc>
                <a:spcPct val="110000"/>
              </a:lnSpc>
              <a:defRPr/>
            </a:pPr>
            <a:r>
              <a:rPr lang="ro-RO" sz="2100" b="1" dirty="0" smtClean="0">
                <a:latin typeface="Calibri" pitchFamily="34" charset="0"/>
              </a:rPr>
              <a:t>Event</a:t>
            </a:r>
            <a:r>
              <a:rPr lang="ro-RO" sz="2100" dirty="0" smtClean="0">
                <a:latin typeface="Calibri" pitchFamily="34" charset="0"/>
              </a:rPr>
              <a:t>: </a:t>
            </a:r>
            <a:r>
              <a:rPr lang="en-US" sz="2100" dirty="0">
                <a:latin typeface="Calibri" pitchFamily="34" charset="0"/>
              </a:rPr>
              <a:t> </a:t>
            </a:r>
            <a:r>
              <a:rPr lang="ro-RO" sz="2100" dirty="0" smtClean="0">
                <a:latin typeface="Calibri" pitchFamily="34" charset="0"/>
              </a:rPr>
              <a:t>it </a:t>
            </a:r>
            <a:r>
              <a:rPr lang="en-US" sz="2100" dirty="0" smtClean="0">
                <a:latin typeface="Calibri" pitchFamily="34" charset="0"/>
              </a:rPr>
              <a:t>denotes </a:t>
            </a:r>
            <a:r>
              <a:rPr lang="en-US" sz="2100" dirty="0">
                <a:latin typeface="Calibri" pitchFamily="34" charset="0"/>
              </a:rPr>
              <a:t>something that </a:t>
            </a:r>
            <a:r>
              <a:rPr lang="en-US" sz="2100" b="1" i="1" dirty="0">
                <a:latin typeface="Calibri" pitchFamily="34" charset="0"/>
              </a:rPr>
              <a:t>happens</a:t>
            </a:r>
            <a:r>
              <a:rPr lang="en-US" sz="2100" dirty="0">
                <a:latin typeface="Calibri" pitchFamily="34" charset="0"/>
              </a:rPr>
              <a:t> (compared with an activity, which is something that is </a:t>
            </a:r>
            <a:r>
              <a:rPr lang="en-US" sz="2100" b="1" i="1" dirty="0">
                <a:latin typeface="Calibri" pitchFamily="34" charset="0"/>
              </a:rPr>
              <a:t>done</a:t>
            </a:r>
            <a:r>
              <a:rPr lang="en-US" sz="2100" dirty="0">
                <a:latin typeface="Calibri" pitchFamily="34" charset="0"/>
              </a:rPr>
              <a:t>). Icons within the circle denote the type of event</a:t>
            </a:r>
            <a:r>
              <a:rPr lang="ro-RO" sz="2100" dirty="0" smtClean="0">
                <a:latin typeface="Calibri" pitchFamily="34" charset="0"/>
              </a:rPr>
              <a:t>. </a:t>
            </a:r>
            <a:r>
              <a:rPr lang="ro-RO" sz="2100" dirty="0" err="1" smtClean="0">
                <a:latin typeface="Calibri" pitchFamily="34" charset="0"/>
              </a:rPr>
              <a:t>They</a:t>
            </a:r>
            <a:r>
              <a:rPr lang="ro-RO" sz="2100" dirty="0" smtClean="0">
                <a:latin typeface="Calibri" pitchFamily="34" charset="0"/>
              </a:rPr>
              <a:t> impact </a:t>
            </a:r>
            <a:r>
              <a:rPr lang="ro-RO" sz="2100" dirty="0" err="1" smtClean="0">
                <a:latin typeface="Calibri" pitchFamily="34" charset="0"/>
              </a:rPr>
              <a:t>the</a:t>
            </a:r>
            <a:r>
              <a:rPr lang="ro-RO" sz="2100" dirty="0" smtClean="0">
                <a:latin typeface="Calibri" pitchFamily="34" charset="0"/>
              </a:rPr>
              <a:t> model </a:t>
            </a:r>
            <a:r>
              <a:rPr lang="ro-RO" sz="2100" dirty="0" err="1" smtClean="0">
                <a:latin typeface="Calibri" pitchFamily="34" charset="0"/>
              </a:rPr>
              <a:t>flow</a:t>
            </a:r>
            <a:r>
              <a:rPr lang="ro-RO" sz="2100" dirty="0" smtClean="0">
                <a:latin typeface="Calibri" pitchFamily="34" charset="0"/>
              </a:rPr>
              <a:t> </a:t>
            </a:r>
            <a:r>
              <a:rPr lang="ro-RO" sz="2100" dirty="0" err="1" smtClean="0">
                <a:latin typeface="Calibri" pitchFamily="34" charset="0"/>
              </a:rPr>
              <a:t>and</a:t>
            </a:r>
            <a:r>
              <a:rPr lang="ro-RO" sz="2100" dirty="0" smtClean="0">
                <a:latin typeface="Calibri" pitchFamily="34" charset="0"/>
              </a:rPr>
              <a:t> </a:t>
            </a:r>
            <a:r>
              <a:rPr lang="ro-RO" sz="2100" dirty="0" err="1" smtClean="0">
                <a:latin typeface="Calibri" pitchFamily="34" charset="0"/>
              </a:rPr>
              <a:t>ususally</a:t>
            </a:r>
            <a:r>
              <a:rPr lang="ro-RO" sz="2100" dirty="0" smtClean="0">
                <a:latin typeface="Calibri" pitchFamily="34" charset="0"/>
              </a:rPr>
              <a:t> </a:t>
            </a:r>
            <a:r>
              <a:rPr lang="ro-RO" sz="2100" dirty="0" err="1" smtClean="0">
                <a:latin typeface="Calibri" pitchFamily="34" charset="0"/>
              </a:rPr>
              <a:t>have</a:t>
            </a:r>
            <a:r>
              <a:rPr lang="ro-RO" sz="2100" dirty="0" smtClean="0">
                <a:latin typeface="Calibri" pitchFamily="34" charset="0"/>
              </a:rPr>
              <a:t> a </a:t>
            </a:r>
            <a:r>
              <a:rPr lang="ro-RO" sz="2100" dirty="0" err="1" smtClean="0">
                <a:latin typeface="Calibri" pitchFamily="34" charset="0"/>
              </a:rPr>
              <a:t>cause</a:t>
            </a:r>
            <a:r>
              <a:rPr lang="ro-RO" sz="2100" dirty="0" smtClean="0">
                <a:latin typeface="Calibri" pitchFamily="34" charset="0"/>
              </a:rPr>
              <a:t> (trigger) </a:t>
            </a:r>
            <a:r>
              <a:rPr lang="ro-RO" sz="2100" dirty="0" err="1" smtClean="0">
                <a:latin typeface="Calibri" pitchFamily="34" charset="0"/>
              </a:rPr>
              <a:t>and</a:t>
            </a:r>
            <a:r>
              <a:rPr lang="ro-RO" sz="2100" dirty="0" smtClean="0">
                <a:latin typeface="Calibri" pitchFamily="34" charset="0"/>
              </a:rPr>
              <a:t> an </a:t>
            </a:r>
            <a:r>
              <a:rPr lang="ro-RO" sz="2100" dirty="0" err="1" smtClean="0">
                <a:latin typeface="Calibri" pitchFamily="34" charset="0"/>
              </a:rPr>
              <a:t>effect</a:t>
            </a:r>
            <a:r>
              <a:rPr lang="ro-RO" sz="2100" dirty="0" smtClean="0">
                <a:latin typeface="Calibri" pitchFamily="34" charset="0"/>
              </a:rPr>
              <a:t> (</a:t>
            </a:r>
            <a:r>
              <a:rPr lang="ro-RO" sz="2100" dirty="0" err="1" smtClean="0">
                <a:latin typeface="Calibri" pitchFamily="34" charset="0"/>
              </a:rPr>
              <a:t>result</a:t>
            </a:r>
            <a:r>
              <a:rPr lang="ro-RO" sz="2100" dirty="0" smtClean="0">
                <a:latin typeface="Calibri" pitchFamily="34" charset="0"/>
              </a:rPr>
              <a:t>). </a:t>
            </a:r>
            <a:r>
              <a:rPr lang="ro-RO" sz="2100" dirty="0" err="1" smtClean="0">
                <a:latin typeface="Calibri" pitchFamily="34" charset="0"/>
              </a:rPr>
              <a:t>There</a:t>
            </a:r>
            <a:r>
              <a:rPr lang="ro-RO" sz="2100" dirty="0" smtClean="0">
                <a:latin typeface="Calibri" pitchFamily="34" charset="0"/>
              </a:rPr>
              <a:t> are </a:t>
            </a:r>
            <a:r>
              <a:rPr lang="ro-RO" sz="2100" dirty="0" err="1" smtClean="0">
                <a:latin typeface="Calibri" pitchFamily="34" charset="0"/>
              </a:rPr>
              <a:t>three</a:t>
            </a:r>
            <a:r>
              <a:rPr lang="ro-RO" sz="2100" dirty="0" smtClean="0">
                <a:latin typeface="Calibri" pitchFamily="34" charset="0"/>
              </a:rPr>
              <a:t> event </a:t>
            </a:r>
            <a:r>
              <a:rPr lang="ro-RO" sz="2100" dirty="0" err="1" smtClean="0">
                <a:latin typeface="Calibri" pitchFamily="34" charset="0"/>
              </a:rPr>
              <a:t>types</a:t>
            </a:r>
            <a:r>
              <a:rPr lang="ro-RO" sz="2100" dirty="0" smtClean="0">
                <a:latin typeface="Calibri" pitchFamily="34" charset="0"/>
              </a:rPr>
              <a:t>, </a:t>
            </a:r>
            <a:r>
              <a:rPr lang="ro-RO" sz="2100" dirty="0" err="1" smtClean="0">
                <a:latin typeface="Calibri" pitchFamily="34" charset="0"/>
              </a:rPr>
              <a:t>considering</a:t>
            </a:r>
            <a:r>
              <a:rPr lang="ro-RO" sz="2100" dirty="0" smtClean="0">
                <a:latin typeface="Calibri" pitchFamily="34" charset="0"/>
              </a:rPr>
              <a:t> </a:t>
            </a:r>
            <a:r>
              <a:rPr lang="ro-RO" sz="2100" dirty="0" err="1" smtClean="0">
                <a:latin typeface="Calibri" pitchFamily="34" charset="0"/>
              </a:rPr>
              <a:t>the</a:t>
            </a:r>
            <a:r>
              <a:rPr lang="ro-RO" sz="2100" dirty="0" smtClean="0">
                <a:latin typeface="Calibri" pitchFamily="34" charset="0"/>
              </a:rPr>
              <a:t> moment </a:t>
            </a:r>
            <a:r>
              <a:rPr lang="ro-RO" sz="2100" dirty="0" err="1" smtClean="0">
                <a:latin typeface="Calibri" pitchFamily="34" charset="0"/>
              </a:rPr>
              <a:t>they</a:t>
            </a:r>
            <a:r>
              <a:rPr lang="ro-RO" sz="2100" dirty="0" smtClean="0">
                <a:latin typeface="Calibri" pitchFamily="34" charset="0"/>
              </a:rPr>
              <a:t> impact </a:t>
            </a:r>
            <a:r>
              <a:rPr lang="ro-RO" sz="2100" dirty="0" err="1" smtClean="0">
                <a:latin typeface="Calibri" pitchFamily="34" charset="0"/>
              </a:rPr>
              <a:t>the</a:t>
            </a:r>
            <a:r>
              <a:rPr lang="ro-RO" sz="2100" dirty="0" smtClean="0">
                <a:latin typeface="Calibri" pitchFamily="34" charset="0"/>
              </a:rPr>
              <a:t> </a:t>
            </a:r>
            <a:r>
              <a:rPr lang="ro-RO" sz="2100" dirty="0" err="1" smtClean="0">
                <a:latin typeface="Calibri" pitchFamily="34" charset="0"/>
              </a:rPr>
              <a:t>process</a:t>
            </a:r>
            <a:r>
              <a:rPr lang="ro-RO" sz="2100" dirty="0" smtClean="0">
                <a:latin typeface="Calibri" pitchFamily="34" charset="0"/>
              </a:rPr>
              <a:t> </a:t>
            </a:r>
            <a:r>
              <a:rPr lang="ro-RO" sz="2100" dirty="0" err="1" smtClean="0">
                <a:latin typeface="Calibri" pitchFamily="34" charset="0"/>
              </a:rPr>
              <a:t>flow</a:t>
            </a:r>
            <a:r>
              <a:rPr lang="ro-RO" sz="2100" dirty="0" smtClean="0">
                <a:latin typeface="Calibri" pitchFamily="34" charset="0"/>
              </a:rPr>
              <a:t>:</a:t>
            </a:r>
          </a:p>
          <a:p>
            <a:pPr marL="320675" lvl="1" indent="0">
              <a:lnSpc>
                <a:spcPct val="80000"/>
              </a:lnSpc>
              <a:buNone/>
              <a:defRPr/>
            </a:pPr>
            <a:r>
              <a:rPr lang="ro-RO" sz="2100" dirty="0">
                <a:latin typeface="Calibri" pitchFamily="34" charset="0"/>
              </a:rPr>
              <a:t> </a:t>
            </a:r>
            <a:r>
              <a:rPr lang="ro-RO" sz="2100" dirty="0" smtClean="0">
                <a:latin typeface="Calibri" pitchFamily="34" charset="0"/>
              </a:rPr>
              <a:t> 	 	</a:t>
            </a:r>
            <a:endParaRPr lang="ro-RO" sz="2100" dirty="0" smtClean="0">
              <a:latin typeface="Calibri" pitchFamily="34" charset="0"/>
            </a:endParaRPr>
          </a:p>
          <a:p>
            <a:pPr marL="320675" lvl="1" indent="0">
              <a:lnSpc>
                <a:spcPct val="80000"/>
              </a:lnSpc>
              <a:buNone/>
              <a:defRPr/>
            </a:pPr>
            <a:r>
              <a:rPr lang="ro-RO" sz="2100" b="1" dirty="0" smtClean="0">
                <a:latin typeface="Calibri" pitchFamily="34" charset="0"/>
              </a:rPr>
              <a:t>		</a:t>
            </a:r>
            <a:r>
              <a:rPr lang="ro-RO" sz="2000" b="1" dirty="0" smtClean="0">
                <a:latin typeface="Calibri" pitchFamily="34" charset="0"/>
              </a:rPr>
              <a:t>Start</a:t>
            </a: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ro-RO" sz="2000" b="1" dirty="0" smtClean="0">
                <a:latin typeface="Calibri" pitchFamily="34" charset="0"/>
              </a:rPr>
              <a:t>Intermediate </a:t>
            </a: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ro-RO" sz="2000" b="1" dirty="0" smtClean="0">
                <a:latin typeface="Calibri" pitchFamily="34" charset="0"/>
              </a:rPr>
              <a:t>   End</a:t>
            </a:r>
            <a:endParaRPr lang="en-US" sz="2000" b="1" dirty="0" smtClean="0">
              <a:latin typeface="Calibri" pitchFamily="34" charset="0"/>
            </a:endParaRPr>
          </a:p>
          <a:p>
            <a:pPr marL="835025" lvl="1" indent="-514350" eaLnBrk="1" hangingPunct="1">
              <a:lnSpc>
                <a:spcPct val="80000"/>
              </a:lnSpc>
              <a:defRPr/>
            </a:pPr>
            <a:endParaRPr lang="en-US" sz="2000" b="1" dirty="0" smtClean="0">
              <a:latin typeface="Calibri" pitchFamily="34" charset="0"/>
            </a:endParaRPr>
          </a:p>
          <a:p>
            <a:pPr marL="835025" lvl="1" indent="-514350">
              <a:lnSpc>
                <a:spcPct val="110000"/>
              </a:lnSpc>
              <a:defRPr/>
            </a:pPr>
            <a:r>
              <a:rPr lang="ro-RO" sz="2000" b="1" dirty="0" smtClean="0">
                <a:latin typeface="Calibri" pitchFamily="34" charset="0"/>
              </a:rPr>
              <a:t>Gateways</a:t>
            </a:r>
            <a:r>
              <a:rPr lang="ro-RO" sz="2000" dirty="0" smtClean="0">
                <a:latin typeface="Calibri" pitchFamily="34" charset="0"/>
              </a:rPr>
              <a:t>: thay are modeling elements that </a:t>
            </a:r>
            <a:r>
              <a:rPr lang="en-US" sz="2000" dirty="0">
                <a:latin typeface="Calibri" pitchFamily="34" charset="0"/>
              </a:rPr>
              <a:t>determines forking and merging of paths, depending on the conditions expressed</a:t>
            </a:r>
            <a:r>
              <a:rPr lang="en-US" sz="2000" dirty="0" smtClean="0">
                <a:latin typeface="Calibri" pitchFamily="34" charset="0"/>
              </a:rPr>
              <a:t>.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They</a:t>
            </a:r>
            <a:r>
              <a:rPr lang="ro-RO" sz="2000" dirty="0" smtClean="0">
                <a:latin typeface="Calibri" pitchFamily="34" charset="0"/>
              </a:rPr>
              <a:t> are </a:t>
            </a:r>
            <a:r>
              <a:rPr lang="ro-RO" sz="2000" dirty="0" err="1" smtClean="0">
                <a:latin typeface="Calibri" pitchFamily="34" charset="0"/>
              </a:rPr>
              <a:t>considered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decision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elements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and</a:t>
            </a:r>
            <a:r>
              <a:rPr lang="ro-RO" sz="2000" dirty="0" smtClean="0">
                <a:latin typeface="Calibri" pitchFamily="34" charset="0"/>
              </a:rPr>
              <a:t> are </a:t>
            </a:r>
            <a:r>
              <a:rPr lang="ro-RO" sz="2000" dirty="0" err="1" smtClean="0">
                <a:latin typeface="Calibri" pitchFamily="34" charset="0"/>
              </a:rPr>
              <a:t>represented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with</a:t>
            </a:r>
            <a:r>
              <a:rPr lang="ro-RO" sz="2000" dirty="0" smtClean="0">
                <a:latin typeface="Calibri" pitchFamily="34" charset="0"/>
              </a:rPr>
              <a:t> a </a:t>
            </a:r>
            <a:r>
              <a:rPr lang="ro-RO" sz="2000" dirty="0" err="1" smtClean="0">
                <a:latin typeface="Calibri" pitchFamily="34" charset="0"/>
              </a:rPr>
              <a:t>diamond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ro-RO" sz="2000" dirty="0" err="1" smtClean="0">
                <a:latin typeface="Calibri" pitchFamily="34" charset="0"/>
              </a:rPr>
              <a:t>shape</a:t>
            </a:r>
            <a:r>
              <a:rPr lang="ro-RO" sz="2000" dirty="0" smtClean="0">
                <a:latin typeface="Calibri" pitchFamily="34" charset="0"/>
              </a:rPr>
              <a:t>.</a:t>
            </a:r>
          </a:p>
          <a:p>
            <a:pPr marL="835025" lvl="1" indent="-514350" eaLnBrk="1" hangingPunct="1">
              <a:lnSpc>
                <a:spcPct val="80000"/>
              </a:lnSpc>
              <a:defRPr/>
            </a:pPr>
            <a:endParaRPr lang="en-US" sz="2000" b="1" dirty="0" smtClean="0"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100" dirty="0" smtClean="0">
              <a:latin typeface="Calibri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defRPr/>
            </a:pPr>
            <a:endParaRPr lang="ro-RO" sz="2400" dirty="0" smtClean="0">
              <a:latin typeface="Calibri" pitchFamily="34" charset="0"/>
            </a:endParaRPr>
          </a:p>
          <a:p>
            <a:pPr marL="835025" lvl="1" indent="-514350" eaLnBrk="1" hangingPunct="1">
              <a:lnSpc>
                <a:spcPct val="80000"/>
              </a:lnSpc>
              <a:defRPr/>
            </a:pPr>
            <a:endParaRPr lang="ro-RO" sz="21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8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Flow objects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grpSp>
        <p:nvGrpSpPr>
          <p:cNvPr id="14340" name="Group 6"/>
          <p:cNvGrpSpPr>
            <a:grpSpLocks/>
          </p:cNvGrpSpPr>
          <p:nvPr/>
        </p:nvGrpSpPr>
        <p:grpSpPr bwMode="auto">
          <a:xfrm>
            <a:off x="2643174" y="5214950"/>
            <a:ext cx="3168650" cy="144462"/>
            <a:chOff x="1116013" y="4365625"/>
            <a:chExt cx="6480175" cy="381000"/>
          </a:xfrm>
        </p:grpSpPr>
        <p:sp>
          <p:nvSpPr>
            <p:cNvPr id="14349" name="Oval 4"/>
            <p:cNvSpPr>
              <a:spLocks noChangeArrowheads="1"/>
            </p:cNvSpPr>
            <p:nvPr/>
          </p:nvSpPr>
          <p:spPr bwMode="auto">
            <a:xfrm>
              <a:off x="1116013" y="4365625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Oval 5"/>
            <p:cNvSpPr>
              <a:spLocks noChangeArrowheads="1"/>
            </p:cNvSpPr>
            <p:nvPr/>
          </p:nvSpPr>
          <p:spPr bwMode="auto">
            <a:xfrm>
              <a:off x="4140200" y="4365625"/>
              <a:ext cx="381000" cy="381000"/>
            </a:xfrm>
            <a:prstGeom prst="ellipse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Oval 6"/>
            <p:cNvSpPr>
              <a:spLocks noChangeArrowheads="1"/>
            </p:cNvSpPr>
            <p:nvPr/>
          </p:nvSpPr>
          <p:spPr bwMode="auto">
            <a:xfrm>
              <a:off x="7215188" y="4365625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1" name="Group 16"/>
          <p:cNvGrpSpPr>
            <a:grpSpLocks/>
          </p:cNvGrpSpPr>
          <p:nvPr/>
        </p:nvGrpSpPr>
        <p:grpSpPr bwMode="auto">
          <a:xfrm>
            <a:off x="7524750" y="1700808"/>
            <a:ext cx="1520825" cy="1390650"/>
            <a:chOff x="7452320" y="2420888"/>
            <a:chExt cx="1520693" cy="1390778"/>
          </a:xfrm>
        </p:grpSpPr>
        <p:sp>
          <p:nvSpPr>
            <p:cNvPr id="14343" name="AutoShape 9"/>
            <p:cNvSpPr>
              <a:spLocks noChangeArrowheads="1"/>
            </p:cNvSpPr>
            <p:nvPr/>
          </p:nvSpPr>
          <p:spPr bwMode="auto">
            <a:xfrm>
              <a:off x="7452320" y="3140968"/>
              <a:ext cx="1520693" cy="67069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44" name="Group 15"/>
            <p:cNvGrpSpPr>
              <a:grpSpLocks/>
            </p:cNvGrpSpPr>
            <p:nvPr/>
          </p:nvGrpSpPr>
          <p:grpSpPr bwMode="auto">
            <a:xfrm>
              <a:off x="7493183" y="2420888"/>
              <a:ext cx="1255281" cy="1287296"/>
              <a:chOff x="7591625" y="2475126"/>
              <a:chExt cx="1255281" cy="1287296"/>
            </a:xfrm>
          </p:grpSpPr>
          <p:sp>
            <p:nvSpPr>
              <p:cNvPr id="14345" name="AutoShape 7"/>
              <p:cNvSpPr>
                <a:spLocks noChangeArrowheads="1"/>
              </p:cNvSpPr>
              <p:nvPr/>
            </p:nvSpPr>
            <p:spPr bwMode="auto">
              <a:xfrm>
                <a:off x="7591625" y="2475126"/>
                <a:ext cx="1040474" cy="443611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6" name="Text Box 8"/>
              <p:cNvSpPr txBox="1">
                <a:spLocks noChangeArrowheads="1"/>
              </p:cNvSpPr>
              <p:nvPr/>
            </p:nvSpPr>
            <p:spPr bwMode="auto">
              <a:xfrm>
                <a:off x="7783380" y="2538499"/>
                <a:ext cx="608610" cy="2798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Task</a:t>
                </a:r>
              </a:p>
            </p:txBody>
          </p:sp>
          <p:sp>
            <p:nvSpPr>
              <p:cNvPr id="14347" name="Text Box 10"/>
              <p:cNvSpPr txBox="1">
                <a:spLocks noChangeArrowheads="1"/>
              </p:cNvSpPr>
              <p:nvPr/>
            </p:nvSpPr>
            <p:spPr bwMode="auto">
              <a:xfrm>
                <a:off x="7596336" y="3212976"/>
                <a:ext cx="1250570" cy="2798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Sub-Process</a:t>
                </a:r>
              </a:p>
            </p:txBody>
          </p:sp>
          <p:sp>
            <p:nvSpPr>
              <p:cNvPr id="14348" name="Text Box 15"/>
              <p:cNvSpPr txBox="1">
                <a:spLocks noChangeArrowheads="1"/>
              </p:cNvSpPr>
              <p:nvPr/>
            </p:nvSpPr>
            <p:spPr bwMode="auto">
              <a:xfrm>
                <a:off x="8100392" y="3501008"/>
                <a:ext cx="288464" cy="26141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+</a:t>
                </a:r>
              </a:p>
            </p:txBody>
          </p:sp>
        </p:grpSp>
      </p:grp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5805488"/>
            <a:ext cx="576263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16100" y="620688"/>
            <a:ext cx="8327900" cy="720080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None/>
              <a:defRPr/>
            </a:pPr>
            <a:r>
              <a:rPr lang="en-US" sz="2000" dirty="0" smtClean="0">
                <a:latin typeface="Calibri" pitchFamily="34" charset="0"/>
              </a:rPr>
              <a:t>A </a:t>
            </a:r>
            <a:r>
              <a:rPr lang="en-US" sz="2000" b="1" dirty="0">
                <a:latin typeface="Calibri" pitchFamily="34" charset="0"/>
              </a:rPr>
              <a:t>task</a:t>
            </a:r>
            <a:r>
              <a:rPr lang="en-US" sz="2000" dirty="0">
                <a:latin typeface="Calibri" pitchFamily="34" charset="0"/>
              </a:rPr>
              <a:t> represents a single unit of work that is not or cannot be broken down to a further level of business process detail. </a:t>
            </a: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40768"/>
            <a:ext cx="5547431" cy="20973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1538" y="3500438"/>
            <a:ext cx="771530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 err="1" smtClean="0"/>
              <a:t>Abtract</a:t>
            </a:r>
            <a:r>
              <a:rPr lang="ro-RO" sz="1400" dirty="0" smtClean="0"/>
              <a:t> task </a:t>
            </a:r>
            <a:r>
              <a:rPr lang="ro-RO" sz="1400" b="0" dirty="0" smtClean="0"/>
              <a:t>– task </a:t>
            </a:r>
            <a:r>
              <a:rPr lang="ro-RO" sz="1400" b="0" dirty="0" err="1" smtClean="0"/>
              <a:t>without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any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specialization</a:t>
            </a:r>
            <a:endParaRPr lang="ro-RO" sz="1400" b="0" dirty="0" smtClean="0"/>
          </a:p>
          <a:p>
            <a:r>
              <a:rPr lang="ro-RO" sz="1400" dirty="0" err="1" smtClean="0"/>
              <a:t>Receive</a:t>
            </a:r>
            <a:r>
              <a:rPr lang="ro-RO" sz="1400" dirty="0" smtClean="0"/>
              <a:t> task </a:t>
            </a:r>
            <a:r>
              <a:rPr lang="ro-RO" sz="1400" b="0" dirty="0" smtClean="0"/>
              <a:t>– task </a:t>
            </a:r>
            <a:r>
              <a:rPr lang="ro-RO" sz="1400" b="0" dirty="0" err="1" smtClean="0"/>
              <a:t>that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waits</a:t>
            </a:r>
            <a:r>
              <a:rPr lang="ro-RO" sz="1400" b="0" dirty="0" smtClean="0"/>
              <a:t> for a </a:t>
            </a:r>
            <a:r>
              <a:rPr lang="ro-RO" sz="1400" b="0" dirty="0" err="1" smtClean="0"/>
              <a:t>message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to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arrive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from</a:t>
            </a:r>
            <a:r>
              <a:rPr lang="ro-RO" sz="1400" b="0" dirty="0" smtClean="0"/>
              <a:t> an </a:t>
            </a:r>
            <a:r>
              <a:rPr lang="ro-RO" sz="1400" b="0" dirty="0" err="1" smtClean="0"/>
              <a:t>external</a:t>
            </a:r>
            <a:r>
              <a:rPr lang="ro-RO" sz="1400" b="0" dirty="0" smtClean="0"/>
              <a:t> participant. </a:t>
            </a:r>
            <a:r>
              <a:rPr lang="ro-RO" sz="1400" b="0" dirty="0" err="1" smtClean="0"/>
              <a:t>After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the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message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is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reveived</a:t>
            </a:r>
            <a:r>
              <a:rPr lang="ro-RO" sz="1400" b="0" dirty="0" smtClean="0"/>
              <a:t>, </a:t>
            </a:r>
            <a:r>
              <a:rPr lang="ro-RO" sz="1400" b="0" dirty="0" err="1" smtClean="0"/>
              <a:t>that</a:t>
            </a:r>
            <a:r>
              <a:rPr lang="ro-RO" sz="1400" b="0" dirty="0" smtClean="0"/>
              <a:t> task </a:t>
            </a:r>
            <a:r>
              <a:rPr lang="ro-RO" sz="1400" b="0" dirty="0" err="1" smtClean="0"/>
              <a:t>is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completed</a:t>
            </a:r>
            <a:r>
              <a:rPr lang="ro-RO" sz="1400" b="0" dirty="0" smtClean="0"/>
              <a:t>.</a:t>
            </a:r>
          </a:p>
          <a:p>
            <a:r>
              <a:rPr lang="ro-RO" sz="1400" dirty="0" err="1" smtClean="0"/>
              <a:t>Send</a:t>
            </a:r>
            <a:r>
              <a:rPr lang="ro-RO" sz="1400" dirty="0" smtClean="0"/>
              <a:t> task </a:t>
            </a:r>
            <a:r>
              <a:rPr lang="ro-RO" sz="1400" b="0" dirty="0" smtClean="0"/>
              <a:t>– task for </a:t>
            </a:r>
            <a:r>
              <a:rPr lang="ro-RO" sz="1400" b="0" dirty="0" err="1" smtClean="0"/>
              <a:t>sending</a:t>
            </a:r>
            <a:r>
              <a:rPr lang="ro-RO" sz="1400" b="0" dirty="0" smtClean="0"/>
              <a:t> a </a:t>
            </a:r>
            <a:r>
              <a:rPr lang="ro-RO" sz="1400" b="0" dirty="0" err="1" smtClean="0"/>
              <a:t>message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to</a:t>
            </a:r>
            <a:r>
              <a:rPr lang="ro-RO" sz="1400" b="0" dirty="0" smtClean="0"/>
              <a:t> an </a:t>
            </a:r>
            <a:r>
              <a:rPr lang="ro-RO" sz="1400" b="0" dirty="0" err="1" smtClean="0"/>
              <a:t>external</a:t>
            </a:r>
            <a:r>
              <a:rPr lang="ro-RO" sz="1400" b="0" dirty="0" smtClean="0"/>
              <a:t> participant. </a:t>
            </a:r>
            <a:r>
              <a:rPr lang="ro-RO" sz="1400" b="0" dirty="0" err="1" smtClean="0"/>
              <a:t>After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the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message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is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send</a:t>
            </a:r>
            <a:r>
              <a:rPr lang="ro-RO" sz="1400" b="0" dirty="0" smtClean="0"/>
              <a:t>, </a:t>
            </a:r>
            <a:r>
              <a:rPr lang="ro-RO" sz="1400" b="0" dirty="0" err="1"/>
              <a:t>that</a:t>
            </a:r>
            <a:r>
              <a:rPr lang="ro-RO" sz="1400" b="0" dirty="0"/>
              <a:t> task </a:t>
            </a:r>
            <a:r>
              <a:rPr lang="ro-RO" sz="1400" b="0" dirty="0" err="1"/>
              <a:t>is</a:t>
            </a:r>
            <a:r>
              <a:rPr lang="ro-RO" sz="1400" b="0" dirty="0"/>
              <a:t> </a:t>
            </a:r>
            <a:r>
              <a:rPr lang="ro-RO" sz="1400" b="0" dirty="0" err="1"/>
              <a:t>completed</a:t>
            </a:r>
            <a:r>
              <a:rPr lang="ro-RO" sz="1400" b="0" dirty="0" smtClean="0"/>
              <a:t>.</a:t>
            </a:r>
          </a:p>
          <a:p>
            <a:r>
              <a:rPr lang="ro-RO" sz="1400" dirty="0" smtClean="0"/>
              <a:t>Service task </a:t>
            </a:r>
            <a:r>
              <a:rPr lang="ro-RO" sz="1400" b="0" dirty="0" smtClean="0"/>
              <a:t>– task </a:t>
            </a:r>
            <a:r>
              <a:rPr lang="ro-RO" sz="1400" b="0" dirty="0" err="1" smtClean="0"/>
              <a:t>that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uses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some</a:t>
            </a:r>
            <a:r>
              <a:rPr lang="ro-RO" sz="1400" b="0" dirty="0" smtClean="0"/>
              <a:t> sort of service, </a:t>
            </a:r>
            <a:r>
              <a:rPr lang="ro-RO" sz="1400" b="0" dirty="0" err="1" smtClean="0"/>
              <a:t>like</a:t>
            </a:r>
            <a:r>
              <a:rPr lang="ro-RO" sz="1400" b="0" dirty="0" smtClean="0"/>
              <a:t> a web service.</a:t>
            </a:r>
          </a:p>
          <a:p>
            <a:r>
              <a:rPr lang="ro-RO" sz="1400" dirty="0" err="1" smtClean="0"/>
              <a:t>User</a:t>
            </a:r>
            <a:r>
              <a:rPr lang="ro-RO" sz="1400" dirty="0" smtClean="0"/>
              <a:t> task </a:t>
            </a:r>
            <a:r>
              <a:rPr lang="ro-RO" sz="1400" b="0" dirty="0" smtClean="0"/>
              <a:t>– task </a:t>
            </a:r>
            <a:r>
              <a:rPr lang="ro-RO" sz="1400" b="0" dirty="0" err="1" smtClean="0"/>
              <a:t>executed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by</a:t>
            </a:r>
            <a:r>
              <a:rPr lang="ro-RO" sz="1400" b="0" dirty="0" smtClean="0"/>
              <a:t> a </a:t>
            </a:r>
            <a:r>
              <a:rPr lang="ro-RO" sz="1400" b="0" dirty="0" err="1" smtClean="0"/>
              <a:t>human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with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the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assistance</a:t>
            </a:r>
            <a:r>
              <a:rPr lang="ro-RO" sz="1400" b="0" dirty="0" smtClean="0"/>
              <a:t> of a software </a:t>
            </a:r>
            <a:r>
              <a:rPr lang="ro-RO" sz="1400" b="0" dirty="0" err="1" smtClean="0"/>
              <a:t>application</a:t>
            </a:r>
            <a:endParaRPr lang="ro-RO" sz="1400" b="0" dirty="0" smtClean="0"/>
          </a:p>
          <a:p>
            <a:r>
              <a:rPr lang="ro-RO" sz="1400" dirty="0" smtClean="0"/>
              <a:t>Manual task </a:t>
            </a:r>
            <a:r>
              <a:rPr lang="ro-RO" sz="1400" b="0" dirty="0" smtClean="0"/>
              <a:t>– </a:t>
            </a:r>
            <a:r>
              <a:rPr lang="ro-RO" sz="1400" b="0" dirty="0"/>
              <a:t>task </a:t>
            </a:r>
            <a:r>
              <a:rPr lang="ro-RO" sz="1400" b="0" dirty="0" err="1"/>
              <a:t>executed</a:t>
            </a:r>
            <a:r>
              <a:rPr lang="ro-RO" sz="1400" b="0" dirty="0"/>
              <a:t> </a:t>
            </a:r>
            <a:r>
              <a:rPr lang="ro-RO" sz="1400" b="0" dirty="0" err="1"/>
              <a:t>by</a:t>
            </a:r>
            <a:r>
              <a:rPr lang="ro-RO" sz="1400" b="0" dirty="0"/>
              <a:t> a </a:t>
            </a:r>
            <a:r>
              <a:rPr lang="ro-RO" sz="1400" b="0" dirty="0" err="1"/>
              <a:t>human</a:t>
            </a:r>
            <a:r>
              <a:rPr lang="ro-RO" sz="1400" b="0" dirty="0"/>
              <a:t> </a:t>
            </a:r>
            <a:r>
              <a:rPr lang="ro-RO" sz="1400" b="0" dirty="0" err="1" smtClean="0"/>
              <a:t>without</a:t>
            </a:r>
            <a:r>
              <a:rPr lang="ro-RO" sz="1400" b="0" dirty="0" smtClean="0"/>
              <a:t> </a:t>
            </a:r>
            <a:r>
              <a:rPr lang="ro-RO" sz="1400" b="0" dirty="0" err="1"/>
              <a:t>the</a:t>
            </a:r>
            <a:r>
              <a:rPr lang="ro-RO" sz="1400" b="0" dirty="0"/>
              <a:t> </a:t>
            </a:r>
            <a:r>
              <a:rPr lang="ro-RO" sz="1400" b="0" dirty="0" err="1"/>
              <a:t>assistance</a:t>
            </a:r>
            <a:r>
              <a:rPr lang="ro-RO" sz="1400" b="0" dirty="0"/>
              <a:t> </a:t>
            </a:r>
            <a:r>
              <a:rPr lang="ro-RO" sz="1400" b="0" dirty="0" smtClean="0"/>
              <a:t>of </a:t>
            </a:r>
            <a:r>
              <a:rPr lang="ro-RO" sz="1400" b="0" dirty="0" err="1" smtClean="0"/>
              <a:t>any</a:t>
            </a:r>
            <a:r>
              <a:rPr lang="ro-RO" sz="1400" b="0" dirty="0" smtClean="0"/>
              <a:t> </a:t>
            </a:r>
            <a:r>
              <a:rPr lang="ro-RO" sz="1400" b="0" dirty="0" err="1"/>
              <a:t>process</a:t>
            </a:r>
            <a:r>
              <a:rPr lang="ro-RO" sz="1400" b="0" dirty="0"/>
              <a:t> </a:t>
            </a:r>
            <a:r>
              <a:rPr lang="ro-RO" sz="1400" b="0" dirty="0" err="1" smtClean="0"/>
              <a:t>execution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engine</a:t>
            </a:r>
            <a:r>
              <a:rPr lang="ro-RO" sz="1400" b="0" dirty="0" smtClean="0"/>
              <a:t> or </a:t>
            </a:r>
            <a:r>
              <a:rPr lang="ro-RO" sz="1400" b="0" dirty="0" err="1" smtClean="0"/>
              <a:t>application</a:t>
            </a:r>
            <a:r>
              <a:rPr lang="ro-RO" sz="1400" b="0" dirty="0" smtClean="0"/>
              <a:t>.</a:t>
            </a:r>
          </a:p>
          <a:p>
            <a:r>
              <a:rPr lang="ro-RO" sz="1400" dirty="0" smtClean="0"/>
              <a:t>Business </a:t>
            </a:r>
            <a:r>
              <a:rPr lang="ro-RO" sz="1400" dirty="0" err="1" smtClean="0"/>
              <a:t>rule</a:t>
            </a:r>
            <a:r>
              <a:rPr lang="ro-RO" sz="1400" dirty="0" smtClean="0"/>
              <a:t> task </a:t>
            </a:r>
            <a:r>
              <a:rPr lang="ro-RO" sz="1400" b="0" dirty="0" smtClean="0"/>
              <a:t>– </a:t>
            </a:r>
            <a:r>
              <a:rPr lang="ro-RO" sz="1400" b="0" dirty="0" err="1" smtClean="0"/>
              <a:t>Provides</a:t>
            </a:r>
            <a:r>
              <a:rPr lang="ro-RO" sz="1400" b="0" dirty="0" smtClean="0"/>
              <a:t> input </a:t>
            </a:r>
            <a:r>
              <a:rPr lang="ro-RO" sz="1400" b="0" dirty="0" err="1" smtClean="0"/>
              <a:t>to</a:t>
            </a:r>
            <a:r>
              <a:rPr lang="ro-RO" sz="1400" b="0" dirty="0" smtClean="0"/>
              <a:t> a business </a:t>
            </a:r>
            <a:r>
              <a:rPr lang="ro-RO" sz="1400" b="0" dirty="0" err="1" smtClean="0"/>
              <a:t>rule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engine</a:t>
            </a:r>
            <a:r>
              <a:rPr lang="ro-RO" sz="1400" b="0" dirty="0" smtClean="0"/>
              <a:t>. </a:t>
            </a:r>
            <a:r>
              <a:rPr lang="ro-RO" sz="1400" b="0" dirty="0" err="1" smtClean="0"/>
              <a:t>Reveives</a:t>
            </a:r>
            <a:r>
              <a:rPr lang="ro-RO" sz="1400" b="0" dirty="0" smtClean="0"/>
              <a:t> output </a:t>
            </a:r>
            <a:r>
              <a:rPr lang="ro-RO" sz="1400" b="0" dirty="0" err="1" smtClean="0"/>
              <a:t>from</a:t>
            </a:r>
            <a:r>
              <a:rPr lang="ro-RO" sz="1400" b="0" dirty="0" smtClean="0"/>
              <a:t> a business </a:t>
            </a:r>
            <a:r>
              <a:rPr lang="ro-RO" sz="1400" b="0" dirty="0" err="1" smtClean="0"/>
              <a:t>rule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engine</a:t>
            </a:r>
            <a:r>
              <a:rPr lang="ro-RO" sz="1400" b="0" dirty="0" smtClean="0"/>
              <a:t>.</a:t>
            </a:r>
          </a:p>
          <a:p>
            <a:r>
              <a:rPr lang="ro-RO" sz="1400" dirty="0" smtClean="0"/>
              <a:t>Script task </a:t>
            </a:r>
            <a:r>
              <a:rPr lang="ro-RO" sz="1400" b="0" dirty="0" smtClean="0"/>
              <a:t>–It </a:t>
            </a:r>
            <a:r>
              <a:rPr lang="ro-RO" sz="1400" b="0" dirty="0" err="1" smtClean="0"/>
              <a:t>is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executed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by</a:t>
            </a:r>
            <a:r>
              <a:rPr lang="ro-RO" sz="1400" b="0" dirty="0" smtClean="0"/>
              <a:t> a business </a:t>
            </a:r>
            <a:r>
              <a:rPr lang="ro-RO" sz="1400" b="0" dirty="0" err="1" smtClean="0"/>
              <a:t>process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execution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engine</a:t>
            </a:r>
            <a:r>
              <a:rPr lang="ro-RO" sz="1400" b="0" dirty="0" smtClean="0"/>
              <a:t>. </a:t>
            </a:r>
            <a:r>
              <a:rPr lang="ro-RO" sz="1400" b="0" dirty="0" err="1" smtClean="0"/>
              <a:t>When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the</a:t>
            </a:r>
            <a:r>
              <a:rPr lang="ro-RO" sz="1400" b="0" dirty="0" smtClean="0"/>
              <a:t> task </a:t>
            </a:r>
            <a:r>
              <a:rPr lang="ro-RO" sz="1400" b="0" dirty="0" err="1" smtClean="0"/>
              <a:t>is</a:t>
            </a:r>
            <a:r>
              <a:rPr lang="ro-RO" sz="1400" b="0" dirty="0" smtClean="0"/>
              <a:t> </a:t>
            </a:r>
            <a:r>
              <a:rPr lang="ro-RO" sz="1400" b="0" dirty="0" err="1" smtClean="0"/>
              <a:t>finished</a:t>
            </a:r>
            <a:r>
              <a:rPr lang="ro-RO" sz="1400" b="0" smtClean="0"/>
              <a:t>.</a:t>
            </a:r>
            <a:endParaRPr lang="ro-RO" sz="1400" b="0" dirty="0" smtClean="0"/>
          </a:p>
          <a:p>
            <a:endParaRPr lang="ro-RO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568450"/>
            <a:ext cx="8327900" cy="5289550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</a:rPr>
              <a:t>They are compound activities included in a process. </a:t>
            </a:r>
            <a:endParaRPr lang="ro-RO" sz="2400" dirty="0" smtClean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They can be hierarchically nested to any level of </a:t>
            </a:r>
            <a:r>
              <a:rPr lang="en-US" sz="2400" dirty="0" smtClean="0">
                <a:latin typeface="Calibri" pitchFamily="34" charset="0"/>
              </a:rPr>
              <a:t>detail that is necessary </a:t>
            </a:r>
            <a:r>
              <a:rPr lang="en-US" sz="2400" dirty="0">
                <a:latin typeface="Calibri" pitchFamily="34" charset="0"/>
              </a:rPr>
              <a:t>to fully describe a process.</a:t>
            </a:r>
            <a:endParaRPr lang="ro-RO" sz="2400" dirty="0" smtClean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A sub-process can be collapsed or expanded to show or hide its details </a:t>
            </a:r>
          </a:p>
          <a:p>
            <a:r>
              <a:rPr lang="en-US" sz="2400" dirty="0" smtClean="0"/>
              <a:t>Each expended description of a sub-process must include start and end </a:t>
            </a:r>
            <a:r>
              <a:rPr lang="en-US" sz="2400" dirty="0"/>
              <a:t>events which do not specify a particular behavior.</a:t>
            </a: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467544" y="764704"/>
            <a:ext cx="8229600" cy="56693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o-RO" sz="3200" dirty="0" smtClean="0">
                <a:solidFill>
                  <a:srgbClr val="0070C0"/>
                </a:solidFill>
                <a:latin typeface="Calibri" pitchFamily="34" charset="0"/>
              </a:rPr>
              <a:t>Sub-</a:t>
            </a:r>
            <a:r>
              <a:rPr lang="ro-RO" sz="3200" dirty="0" err="1" smtClean="0">
                <a:solidFill>
                  <a:srgbClr val="0070C0"/>
                </a:solidFill>
                <a:latin typeface="Calibri" pitchFamily="34" charset="0"/>
              </a:rPr>
              <a:t>processes</a:t>
            </a:r>
            <a:endParaRPr lang="ro-RO" sz="32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80" b="35343"/>
          <a:stretch/>
        </p:blipFill>
        <p:spPr bwMode="auto">
          <a:xfrm>
            <a:off x="636588" y="4666704"/>
            <a:ext cx="784887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568450"/>
            <a:ext cx="6888162" cy="5289550"/>
          </a:xfrm>
        </p:spPr>
        <p:txBody>
          <a:bodyPr/>
          <a:lstStyle/>
          <a:p>
            <a:r>
              <a:rPr lang="ro-RO" sz="2000" dirty="0" smtClean="0">
                <a:latin typeface="Calibri" pitchFamily="34" charset="0"/>
              </a:rPr>
              <a:t>1. </a:t>
            </a:r>
            <a:r>
              <a:rPr lang="en-US" sz="2000" dirty="0" smtClean="0">
                <a:latin typeface="Calibri" pitchFamily="34" charset="0"/>
              </a:rPr>
              <a:t>Start event that receives a message. </a:t>
            </a:r>
            <a:r>
              <a:rPr lang="ro-RO" sz="2000" dirty="0" smtClean="0">
                <a:latin typeface="Calibri" pitchFamily="34" charset="0"/>
              </a:rPr>
              <a:t> </a:t>
            </a:r>
            <a:endParaRPr lang="en-US" sz="2000" dirty="0" smtClean="0">
              <a:latin typeface="Calibri" pitchFamily="34" charset="0"/>
            </a:endParaRPr>
          </a:p>
          <a:p>
            <a:r>
              <a:rPr lang="ro-RO" sz="2000" dirty="0" smtClean="0">
                <a:latin typeface="Calibri" pitchFamily="34" charset="0"/>
              </a:rPr>
              <a:t>2. </a:t>
            </a:r>
            <a:r>
              <a:rPr lang="en-US" sz="2000" dirty="0" smtClean="0">
                <a:latin typeface="Calibri" pitchFamily="34" charset="0"/>
              </a:rPr>
              <a:t>Intermediate </a:t>
            </a:r>
            <a:r>
              <a:rPr lang="en-US" sz="2000" dirty="0">
                <a:latin typeface="Calibri" pitchFamily="34" charset="0"/>
              </a:rPr>
              <a:t>event </a:t>
            </a:r>
            <a:r>
              <a:rPr lang="en-US" sz="2000" dirty="0" smtClean="0">
                <a:latin typeface="Calibri" pitchFamily="34" charset="0"/>
              </a:rPr>
              <a:t>that receives </a:t>
            </a:r>
            <a:r>
              <a:rPr lang="en-US" sz="2000" dirty="0">
                <a:latin typeface="Calibri" pitchFamily="34" charset="0"/>
              </a:rPr>
              <a:t>a message. </a:t>
            </a:r>
            <a:endParaRPr lang="en-US" sz="2000" dirty="0" smtClean="0">
              <a:latin typeface="Calibri" pitchFamily="34" charset="0"/>
            </a:endParaRPr>
          </a:p>
          <a:p>
            <a:r>
              <a:rPr lang="ro-RO" sz="2000" dirty="0" smtClean="0">
                <a:latin typeface="Calibri" pitchFamily="34" charset="0"/>
              </a:rPr>
              <a:t>3. </a:t>
            </a:r>
            <a:r>
              <a:rPr lang="en-US" sz="2000" dirty="0" smtClean="0">
                <a:latin typeface="Calibri" pitchFamily="34" charset="0"/>
              </a:rPr>
              <a:t>Intermediate event that sends a message. </a:t>
            </a:r>
          </a:p>
          <a:p>
            <a:r>
              <a:rPr lang="ro-RO" sz="2000" dirty="0" smtClean="0">
                <a:latin typeface="Calibri" pitchFamily="34" charset="0"/>
              </a:rPr>
              <a:t>4. </a:t>
            </a:r>
            <a:r>
              <a:rPr lang="en-US" sz="2000" dirty="0" smtClean="0">
                <a:latin typeface="Calibri" pitchFamily="34" charset="0"/>
              </a:rPr>
              <a:t>End event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which </a:t>
            </a:r>
            <a:r>
              <a:rPr lang="en-US" sz="2000" dirty="0" smtClean="0">
                <a:latin typeface="Calibri" pitchFamily="34" charset="0"/>
              </a:rPr>
              <a:t>that a </a:t>
            </a:r>
            <a:r>
              <a:rPr lang="en-US" sz="2000" dirty="0">
                <a:latin typeface="Calibri" pitchFamily="34" charset="0"/>
              </a:rPr>
              <a:t>message. </a:t>
            </a:r>
            <a:endParaRPr lang="en-US" sz="2000" dirty="0" smtClean="0">
              <a:latin typeface="Calibri" pitchFamily="34" charset="0"/>
            </a:endParaRPr>
          </a:p>
          <a:p>
            <a:r>
              <a:rPr lang="ro-RO" sz="2000" dirty="0" smtClean="0">
                <a:latin typeface="Calibri" pitchFamily="34" charset="0"/>
              </a:rPr>
              <a:t>5. </a:t>
            </a:r>
            <a:r>
              <a:rPr lang="en-US" sz="2000" dirty="0" smtClean="0">
                <a:latin typeface="Calibri" pitchFamily="34" charset="0"/>
              </a:rPr>
              <a:t>Start event that receives a message without interrupting another activity. </a:t>
            </a:r>
          </a:p>
          <a:p>
            <a:r>
              <a:rPr lang="ro-RO" sz="2000" dirty="0" smtClean="0">
                <a:latin typeface="Calibri" pitchFamily="34" charset="0"/>
              </a:rPr>
              <a:t>6. </a:t>
            </a:r>
            <a:r>
              <a:rPr lang="en-US" sz="2000" dirty="0">
                <a:latin typeface="Calibri" pitchFamily="34" charset="0"/>
              </a:rPr>
              <a:t>Intermediate </a:t>
            </a:r>
            <a:r>
              <a:rPr lang="en-US" sz="2000" dirty="0" smtClean="0">
                <a:latin typeface="Calibri" pitchFamily="34" charset="0"/>
              </a:rPr>
              <a:t>event </a:t>
            </a:r>
            <a:r>
              <a:rPr lang="en-US" sz="2000" dirty="0">
                <a:latin typeface="Calibri" pitchFamily="34" charset="0"/>
              </a:rPr>
              <a:t>that receives a message without interrupting another activity. </a:t>
            </a:r>
          </a:p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o-RO" sz="28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835025" lvl="1" indent="-514350" eaLnBrk="1" hangingPunct="1">
              <a:lnSpc>
                <a:spcPct val="80000"/>
              </a:lnSpc>
              <a:defRPr/>
            </a:pPr>
            <a:endParaRPr lang="en-US" sz="2000" b="1" dirty="0" smtClean="0"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100" dirty="0" smtClean="0">
              <a:latin typeface="Calibri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defRPr/>
            </a:pPr>
            <a:endParaRPr lang="ro-RO" sz="2400" dirty="0" smtClean="0">
              <a:latin typeface="Calibri" pitchFamily="34" charset="0"/>
            </a:endParaRPr>
          </a:p>
          <a:p>
            <a:pPr marL="835025" lvl="1" indent="-514350" eaLnBrk="1" hangingPunct="1">
              <a:lnSpc>
                <a:spcPct val="80000"/>
              </a:lnSpc>
              <a:defRPr/>
            </a:pPr>
            <a:endParaRPr lang="ro-RO" sz="21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Event categories</a:t>
            </a:r>
            <a:endParaRPr lang="ro-RO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 cstate="print"/>
          <a:srcRect l="35825" t="72680" r="36416" b="17870"/>
          <a:stretch>
            <a:fillRect/>
          </a:stretch>
        </p:blipFill>
        <p:spPr bwMode="auto">
          <a:xfrm>
            <a:off x="1763688" y="5157192"/>
            <a:ext cx="507656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568450"/>
            <a:ext cx="6888162" cy="5289550"/>
          </a:xfrm>
        </p:spPr>
        <p:txBody>
          <a:bodyPr/>
          <a:lstStyle/>
          <a:p>
            <a:pPr marL="835025" lvl="1" indent="-514350" eaLnBrk="1" hangingPunct="1">
              <a:lnSpc>
                <a:spcPct val="80000"/>
              </a:lnSpc>
              <a:defRPr/>
            </a:pPr>
            <a:endParaRPr lang="en-US" sz="2000" b="1" dirty="0" smtClean="0"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100" dirty="0" smtClean="0">
              <a:latin typeface="Calibri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defRPr/>
            </a:pPr>
            <a:endParaRPr lang="ro-RO" sz="2400" dirty="0" smtClean="0">
              <a:latin typeface="Calibri" pitchFamily="34" charset="0"/>
            </a:endParaRPr>
          </a:p>
          <a:p>
            <a:pPr marL="835025" lvl="1" indent="-514350" eaLnBrk="1" hangingPunct="1">
              <a:lnSpc>
                <a:spcPct val="80000"/>
              </a:lnSpc>
              <a:defRPr/>
            </a:pPr>
            <a:endParaRPr lang="ro-RO" sz="21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ro-RO" sz="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E27BF0-A838-429C-BF86-F7988B510B9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</a:rPr>
              <a:t>Event qualifiers</a:t>
            </a:r>
            <a:endParaRPr lang="ro-RO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/>
          <a:srcRect l="9247" t="18254" r="8657" b="24161"/>
          <a:stretch/>
        </p:blipFill>
        <p:spPr>
          <a:xfrm>
            <a:off x="457280" y="1626966"/>
            <a:ext cx="8375084" cy="4699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5194</TotalTime>
  <Words>1762</Words>
  <Application>Microsoft Office PowerPoint</Application>
  <PresentationFormat>On-screen Show (4:3)</PresentationFormat>
  <Paragraphs>194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BPMN - Business Process Modeling Notations</vt:lpstr>
      <vt:lpstr>BPMN– basic elements(1)</vt:lpstr>
      <vt:lpstr>BPMN– basic elements(2)</vt:lpstr>
      <vt:lpstr>BPMN– basic elements(3)</vt:lpstr>
      <vt:lpstr>Flow objects</vt:lpstr>
      <vt:lpstr>Slide 6</vt:lpstr>
      <vt:lpstr>Slide 7</vt:lpstr>
      <vt:lpstr>Event categories</vt:lpstr>
      <vt:lpstr>Event qualifiers</vt:lpstr>
      <vt:lpstr>Events - exemple</vt:lpstr>
      <vt:lpstr>Gateway types</vt:lpstr>
      <vt:lpstr>Exclusive gateways</vt:lpstr>
      <vt:lpstr>Inclusive gateways</vt:lpstr>
      <vt:lpstr>Parallel gateways</vt:lpstr>
      <vt:lpstr>Complex gateways</vt:lpstr>
      <vt:lpstr>Event-based gateways</vt:lpstr>
      <vt:lpstr>2. Connecting objects</vt:lpstr>
      <vt:lpstr>Slide 18</vt:lpstr>
      <vt:lpstr>Sequence flows</vt:lpstr>
      <vt:lpstr>Link events– example</vt:lpstr>
      <vt:lpstr>Conditional sequence flows</vt:lpstr>
      <vt:lpstr>Message flows</vt:lpstr>
      <vt:lpstr>Data associations</vt:lpstr>
      <vt:lpstr>3. Partitioning objects</vt:lpstr>
      <vt:lpstr>Participants</vt:lpstr>
      <vt:lpstr>Sequence and message flows</vt:lpstr>
    </vt:vector>
  </TitlesOfParts>
  <Company>MSHOME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1  Concepte de baza</dc:title>
  <dc:creator>DAN MIHALCA</dc:creator>
  <cp:lastModifiedBy>Ami</cp:lastModifiedBy>
  <cp:revision>355</cp:revision>
  <dcterms:created xsi:type="dcterms:W3CDTF">2009-02-09T09:28:09Z</dcterms:created>
  <dcterms:modified xsi:type="dcterms:W3CDTF">2017-04-11T09:04:01Z</dcterms:modified>
</cp:coreProperties>
</file>